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4" r:id="rId5"/>
    <p:sldId id="261" r:id="rId6"/>
    <p:sldId id="262" r:id="rId7"/>
    <p:sldId id="263" r:id="rId8"/>
    <p:sldId id="267" r:id="rId9"/>
    <p:sldId id="269" r:id="rId10"/>
    <p:sldId id="265" r:id="rId11"/>
    <p:sldId id="266" r:id="rId12"/>
    <p:sldId id="270" r:id="rId13"/>
    <p:sldId id="271" r:id="rId14"/>
    <p:sldId id="272" r:id="rId15"/>
    <p:sldId id="273" r:id="rId16"/>
    <p:sldId id="274" r:id="rId17"/>
    <p:sldId id="275" r:id="rId18"/>
    <p:sldId id="284" r:id="rId19"/>
    <p:sldId id="276" r:id="rId20"/>
    <p:sldId id="278" r:id="rId21"/>
    <p:sldId id="277" r:id="rId22"/>
    <p:sldId id="285" r:id="rId23"/>
    <p:sldId id="279" r:id="rId24"/>
    <p:sldId id="286" r:id="rId25"/>
    <p:sldId id="280" r:id="rId26"/>
    <p:sldId id="287" r:id="rId27"/>
    <p:sldId id="281" r:id="rId28"/>
    <p:sldId id="288" r:id="rId29"/>
    <p:sldId id="282" r:id="rId30"/>
    <p:sldId id="28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9" autoAdjust="0"/>
    <p:restoredTop sz="89324" autoAdjust="0"/>
  </p:normalViewPr>
  <p:slideViewPr>
    <p:cSldViewPr>
      <p:cViewPr>
        <p:scale>
          <a:sx n="66" d="100"/>
          <a:sy n="66" d="100"/>
        </p:scale>
        <p:origin x="-130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90A4-C8B3-49F3-B928-5D0BACE8D86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CAB-7594-4920-9FF0-60DDADD63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462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90A4-C8B3-49F3-B928-5D0BACE8D86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CAB-7594-4920-9FF0-60DDADD63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803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90A4-C8B3-49F3-B928-5D0BACE8D86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CAB-7594-4920-9FF0-60DDADD63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97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90A4-C8B3-49F3-B928-5D0BACE8D86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CAB-7594-4920-9FF0-60DDADD63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49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90A4-C8B3-49F3-B928-5D0BACE8D86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CAB-7594-4920-9FF0-60DDADD63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58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90A4-C8B3-49F3-B928-5D0BACE8D86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CAB-7594-4920-9FF0-60DDADD63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797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90A4-C8B3-49F3-B928-5D0BACE8D86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CAB-7594-4920-9FF0-60DDADD63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72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90A4-C8B3-49F3-B928-5D0BACE8D86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CAB-7594-4920-9FF0-60DDADD63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12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90A4-C8B3-49F3-B928-5D0BACE8D86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CAB-7594-4920-9FF0-60DDADD63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6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90A4-C8B3-49F3-B928-5D0BACE8D86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CAB-7594-4920-9FF0-60DDADD63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784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90A4-C8B3-49F3-B928-5D0BACE8D86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CAB-7594-4920-9FF0-60DDADD63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227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E90A4-C8B3-49F3-B928-5D0BACE8D860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17CAB-7594-4920-9FF0-60DDADD63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7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itifact.com/" TargetMode="External"/><Relationship Id="rId2" Type="http://schemas.openxmlformats.org/officeDocument/2006/relationships/hyperlink" Target="http://www.snopes.com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bbc.com/news/topics/267ada11-b730-4344-b404-63067c032c65/reality-check" TargetMode="External"/><Relationship Id="rId4" Type="http://schemas.openxmlformats.org/officeDocument/2006/relationships/hyperlink" Target="http://www.factcheck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4" y="332656"/>
            <a:ext cx="3816424" cy="18002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13711"/>
            <a:ext cx="4597432" cy="161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94194"/>
            <a:ext cx="7920881" cy="3866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233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24744"/>
            <a:ext cx="6696744" cy="4722093"/>
          </a:xfrm>
        </p:spPr>
      </p:pic>
    </p:spTree>
    <p:extLst>
      <p:ext uri="{BB962C8B-B14F-4D97-AF65-F5344CB8AC3E}">
        <p14:creationId xmlns:p14="http://schemas.microsoft.com/office/powerpoint/2010/main" val="1823708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26" y="620688"/>
            <a:ext cx="8057347" cy="5505475"/>
          </a:xfrm>
        </p:spPr>
      </p:pic>
    </p:spTree>
    <p:extLst>
      <p:ext uri="{BB962C8B-B14F-4D97-AF65-F5344CB8AC3E}">
        <p14:creationId xmlns:p14="http://schemas.microsoft.com/office/powerpoint/2010/main" val="302204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Журналистика низкого качества</a:t>
            </a:r>
            <a:b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Иногда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 журналистов нет времени проверить все факты перед публикацией, в результате чего обычные ошибки порождают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фейковые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новости. </a:t>
            </a:r>
            <a:endParaRPr lang="ru-RU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Однако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обновленных доверенных источниках таких ошибок не будет, и читатели смогут получить достоверную информацию</a:t>
            </a:r>
            <a:r>
              <a:rPr lang="ru-RU" dirty="0">
                <a:ea typeface="Calibri"/>
                <a:cs typeface="Times New Roman"/>
              </a:rPr>
              <a:t>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44824"/>
            <a:ext cx="3028950" cy="3384376"/>
          </a:xfrm>
        </p:spPr>
      </p:pic>
    </p:spTree>
    <p:extLst>
      <p:ext uri="{BB962C8B-B14F-4D97-AF65-F5344CB8AC3E}">
        <p14:creationId xmlns:p14="http://schemas.microsoft.com/office/powerpoint/2010/main" val="3230450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Вводящие в заблуждение 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заголовки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Иногда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сама новость может быть в целом правдивой, но чтобы побудить читателей открыть ее, используется сенсационный или вводящий в заблуждение заголовок. </a:t>
            </a:r>
            <a:endParaRPr lang="ru-RU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Это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может привести к появлению фальшивых новостей, поскольку в социальных сетях – основном месте распространения новостей, обычно отображается только заголовок и небольшой фрагмент статьи.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3495675" cy="3816424"/>
          </a:xfrm>
        </p:spPr>
      </p:pic>
    </p:spTree>
    <p:extLst>
      <p:ext uri="{BB962C8B-B14F-4D97-AF65-F5344CB8AC3E}">
        <p14:creationId xmlns:p14="http://schemas.microsoft.com/office/powerpoint/2010/main" val="972695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Подставной контент</a:t>
            </a:r>
            <a:b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1700808"/>
            <a:ext cx="3668216" cy="4425355"/>
          </a:xfrm>
        </p:spPr>
        <p:txBody>
          <a:bodyPr>
            <a:normAutofit fontScale="925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этом случае ложные, выдуманные истории выдаются за сведения из подлинных источников новостей, с целью ввести аудиторию в заблуждение.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4824"/>
            <a:ext cx="4038600" cy="3064553"/>
          </a:xfrm>
        </p:spPr>
      </p:pic>
    </p:spTree>
    <p:extLst>
      <p:ext uri="{BB962C8B-B14F-4D97-AF65-F5344CB8AC3E}">
        <p14:creationId xmlns:p14="http://schemas.microsoft.com/office/powerpoint/2010/main" val="2198751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Сатира и пародия</a:t>
            </a:r>
            <a:b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Некоторые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фейковые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новости публикуются с целью развлечения. Это сатирические истории на основе актуальных новостей или об известных личностях, с юмором, иронией и элементами преувеличения. </a:t>
            </a:r>
            <a:endParaRPr lang="ru-RU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Такие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истории не пытаются ввести аудиторию в заблуждение, их не следует воспринимать всерьез. Известные примеры сатирических сайтов: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Onion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Daily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Mash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7" y="1844824"/>
            <a:ext cx="3099247" cy="3888431"/>
          </a:xfrm>
        </p:spPr>
      </p:pic>
    </p:spTree>
    <p:extLst>
      <p:ext uri="{BB962C8B-B14F-4D97-AF65-F5344CB8AC3E}">
        <p14:creationId xmlns:p14="http://schemas.microsoft.com/office/powerpoint/2010/main" val="851240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media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Ленты социальных сетей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приоритизируют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контент по показателям вовлеченности, то есть на основании того, как часто пользователи делятся и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лайкают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определенный пост, а не того, насколько он точен или основательно подготовлен.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2" y="1772816"/>
            <a:ext cx="3318644" cy="3816424"/>
          </a:xfrm>
        </p:spPr>
      </p:pic>
    </p:spTree>
    <p:extLst>
      <p:ext uri="{BB962C8B-B14F-4D97-AF65-F5344CB8AC3E}">
        <p14:creationId xmlns:p14="http://schemas.microsoft.com/office/powerpoint/2010/main" val="3060596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 Fake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фейковых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новостях иногда используются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дипфейки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Это фальшивые видеоролики, созданные с помощью цифрового программного обеспечения, машинного обучения и замены лиц.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Изображения объединяются в новые видеоролики, показывающие никогда не происходившие в реальности события или действия. Результаты могут оказаться весьма убедительными, не позволяющими идентифицировать их как ложные.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250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 Fake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794420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Как распознать </a:t>
            </a:r>
            <a:r>
              <a:rPr lang="ru-RU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фейковые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новости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?</a:t>
            </a:r>
            <a: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9592" y="1556792"/>
            <a:ext cx="4038600" cy="4525963"/>
          </a:xfrm>
        </p:spPr>
        <p:txBody>
          <a:bodyPr>
            <a:normAutofit fontScale="70000" lnSpcReduction="20000"/>
          </a:bodyPr>
          <a:lstStyle/>
          <a:p>
            <a:pPr fontAlgn="base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4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Так как же определить </a:t>
            </a:r>
            <a:r>
              <a:rPr lang="ru-RU" sz="42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фейковые</a:t>
            </a:r>
            <a:r>
              <a:rPr lang="ru-RU" sz="4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новости в </a:t>
            </a:r>
            <a:r>
              <a:rPr lang="ru-RU" sz="42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Facebook</a:t>
            </a:r>
            <a:r>
              <a:rPr lang="ru-RU" sz="4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 других социальных сетях? </a:t>
            </a:r>
            <a:endParaRPr lang="ru-RU" sz="4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4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Как</a:t>
            </a:r>
            <a:r>
              <a:rPr lang="ru-RU" sz="4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будучи </a:t>
            </a:r>
            <a:r>
              <a:rPr lang="uz-Cyrl-UZ" sz="4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журналист</a:t>
            </a:r>
            <a:r>
              <a:rPr lang="ru-RU" sz="4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ом</a:t>
            </a:r>
            <a:r>
              <a:rPr lang="ru-RU" sz="4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избежать </a:t>
            </a:r>
            <a:r>
              <a:rPr lang="ru-RU" sz="42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фейковых</a:t>
            </a:r>
            <a:r>
              <a:rPr lang="ru-RU" sz="4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новостей?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5400" y="1556792"/>
            <a:ext cx="3643064" cy="4525963"/>
          </a:xfrm>
        </p:spPr>
        <p:txBody>
          <a:bodyPr>
            <a:normAutofit fontScale="70000" lnSpcReduction="20000"/>
          </a:bodyPr>
          <a:lstStyle/>
          <a:p>
            <a:endParaRPr lang="ru-RU" sz="36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36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Как </a:t>
            </a:r>
            <a:r>
              <a:rPr lang="ru-RU" sz="3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 участвовать в случайном распространении ложной информации в интернете? </a:t>
            </a:r>
          </a:p>
        </p:txBody>
      </p:sp>
    </p:spTree>
    <p:extLst>
      <p:ext uri="{BB962C8B-B14F-4D97-AF65-F5344CB8AC3E}">
        <p14:creationId xmlns:p14="http://schemas.microsoft.com/office/powerpoint/2010/main" val="2240914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Дезинформация в глобальном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пространстве: новые вызовы для представителей местных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5592318" cy="307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542316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lang="en-US" sz="3200" spc="-30" dirty="0" smtClean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  Dr. </a:t>
            </a:r>
            <a:r>
              <a:rPr lang="en-US" sz="3200" spc="-30" dirty="0" err="1" smtClean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Beruniy</a:t>
            </a:r>
            <a:r>
              <a:rPr lang="en-US" sz="3200" spc="-30" dirty="0" smtClean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200" spc="-30" dirty="0" err="1" smtClean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Alimov</a:t>
            </a:r>
            <a:r>
              <a:rPr lang="en-US" sz="3200" spc="-30" dirty="0" smtClean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,</a:t>
            </a:r>
            <a:r>
              <a:rPr lang="en-US" sz="3200" spc="-65" dirty="0" smtClean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200" spc="-100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media</a:t>
            </a:r>
            <a:r>
              <a:rPr lang="en-US" sz="3200" spc="-60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200" spc="-155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expert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07757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Проверьте источник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lvl="0" fontAlgn="base">
              <a:lnSpc>
                <a:spcPct val="115000"/>
              </a:lnSpc>
              <a:tabLst>
                <a:tab pos="457200" algn="l"/>
              </a:tabLst>
            </a:pPr>
            <a:r>
              <a:rPr lang="ru-RU" sz="3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Проверьте </a:t>
            </a:r>
            <a:r>
              <a:rPr lang="ru-RU" sz="3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веб-адрес страницы, которую вы просматриваете. </a:t>
            </a:r>
            <a:endParaRPr lang="ru-RU" sz="36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fontAlgn="base">
              <a:lnSpc>
                <a:spcPct val="115000"/>
              </a:lnSpc>
              <a:tabLst>
                <a:tab pos="457200" algn="l"/>
              </a:tabLst>
            </a:pPr>
            <a:endParaRPr lang="ru-RU" sz="3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fontAlgn="base">
              <a:lnSpc>
                <a:spcPct val="115000"/>
              </a:lnSpc>
              <a:tabLst>
                <a:tab pos="457200" algn="l"/>
              </a:tabLst>
            </a:pPr>
            <a:r>
              <a:rPr lang="ru-RU" sz="3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Иногда </a:t>
            </a:r>
            <a:r>
              <a:rPr lang="ru-RU" sz="3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веб-адресах сайтов </a:t>
            </a:r>
            <a:r>
              <a:rPr lang="ru-RU" sz="3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фейковых</a:t>
            </a:r>
            <a:r>
              <a:rPr lang="ru-RU" sz="3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новостей содержатся орфографические ошибки или используются редкие доменные расширения, такие как .</a:t>
            </a:r>
            <a:r>
              <a:rPr lang="ru-RU" sz="3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infonet</a:t>
            </a:r>
            <a:r>
              <a:rPr lang="ru-RU" sz="3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или .</a:t>
            </a:r>
            <a:r>
              <a:rPr lang="ru-RU" sz="3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offer</a:t>
            </a:r>
            <a:r>
              <a:rPr lang="ru-RU" sz="3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sz="3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Если вы не знакомы с сайтом, перейдите в раздел «О компании».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34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Оцените автора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4038600" cy="4525963"/>
          </a:xfrm>
        </p:spPr>
        <p:txBody>
          <a:bodyPr>
            <a:noAutofit/>
          </a:bodyPr>
          <a:lstStyle/>
          <a:p>
            <a:pPr lvl="0" fontAlgn="base">
              <a:lnSpc>
                <a:spcPct val="115000"/>
              </a:lnSpc>
              <a:tabLst>
                <a:tab pos="457200" algn="l"/>
              </a:tabLst>
            </a:pPr>
            <a:r>
              <a:rPr lang="ru-RU" sz="23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Найдите </a:t>
            </a:r>
            <a:r>
              <a:rPr lang="ru-RU" sz="2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информацию об авторе, чтобы понять, заслуживает ли он доверия: реальный ли это человек, какая у него репутация, относятся ли его статьи к конкретной области знаний и освещает ли он определенные вопросы?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1916832"/>
            <a:ext cx="3096344" cy="3528391"/>
          </a:xfrm>
        </p:spPr>
      </p:pic>
    </p:spTree>
    <p:extLst>
      <p:ext uri="{BB962C8B-B14F-4D97-AF65-F5344CB8AC3E}">
        <p14:creationId xmlns:p14="http://schemas.microsoft.com/office/powerpoint/2010/main" val="1025119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Проверьте другие источники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39" y="1600200"/>
            <a:ext cx="6685322" cy="4525963"/>
          </a:xfrm>
        </p:spPr>
      </p:pic>
    </p:spTree>
    <p:extLst>
      <p:ext uri="{BB962C8B-B14F-4D97-AF65-F5344CB8AC3E}">
        <p14:creationId xmlns:p14="http://schemas.microsoft.com/office/powerpoint/2010/main" val="502657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Проверьте другие источники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lvl="0" fontAlgn="base">
              <a:lnSpc>
                <a:spcPct val="115000"/>
              </a:lnSpc>
              <a:tabLst>
                <a:tab pos="457200" algn="l"/>
              </a:tabLst>
            </a:pPr>
            <a:r>
              <a:rPr lang="ru-RU" dirty="0" smtClean="0">
                <a:solidFill>
                  <a:srgbClr val="53535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Сообщают </a:t>
            </a:r>
            <a:r>
              <a:rPr lang="ru-RU" dirty="0">
                <a:solidFill>
                  <a:srgbClr val="53535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ли об этом факте другие авторитетные новостные источники или СМИ? </a:t>
            </a:r>
            <a:endParaRPr lang="ru-RU" dirty="0" smtClean="0">
              <a:solidFill>
                <a:srgbClr val="535353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fontAlgn="base">
              <a:lnSpc>
                <a:spcPct val="115000"/>
              </a:lnSpc>
              <a:tabLst>
                <a:tab pos="457200" algn="l"/>
              </a:tabLst>
            </a:pPr>
            <a:endParaRPr lang="ru-RU" dirty="0">
              <a:solidFill>
                <a:srgbClr val="535353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fontAlgn="base">
              <a:lnSpc>
                <a:spcPct val="115000"/>
              </a:lnSpc>
              <a:tabLst>
                <a:tab pos="457200" algn="l"/>
              </a:tabLst>
            </a:pPr>
            <a:r>
              <a:rPr lang="ru-RU" dirty="0" smtClean="0">
                <a:solidFill>
                  <a:srgbClr val="53535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Цитируются </a:t>
            </a:r>
            <a:r>
              <a:rPr lang="ru-RU" dirty="0">
                <a:solidFill>
                  <a:srgbClr val="53535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ли в статье достоверные источники? 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53535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Профессиональные мировые новостные агентства в соответствии с редакционными правилами обязаны проверять достоверность фактов, кроме того, они имеют для этого обширные ресурсы, поэтому, если они также сообщают об этом факте, это хороший признак.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565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Critical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thinking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88840"/>
            <a:ext cx="5904656" cy="3672408"/>
          </a:xfrm>
        </p:spPr>
      </p:pic>
    </p:spTree>
    <p:extLst>
      <p:ext uri="{BB962C8B-B14F-4D97-AF65-F5344CB8AC3E}">
        <p14:creationId xmlns:p14="http://schemas.microsoft.com/office/powerpoint/2010/main" val="1936247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Сохраняйте 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критическое 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мышление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lvl="0" fontAlgn="base">
              <a:lnSpc>
                <a:spcPct val="115000"/>
              </a:lnSpc>
              <a:tabLst>
                <a:tab pos="457200" algn="l"/>
              </a:tabLst>
            </a:pPr>
            <a:r>
              <a:rPr lang="ru-RU" dirty="0" smtClean="0">
                <a:solidFill>
                  <a:srgbClr val="53535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Многие </a:t>
            </a:r>
            <a:r>
              <a:rPr lang="ru-RU" dirty="0" err="1">
                <a:solidFill>
                  <a:srgbClr val="53535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фейковые</a:t>
            </a:r>
            <a:r>
              <a:rPr lang="ru-RU" dirty="0">
                <a:solidFill>
                  <a:srgbClr val="53535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новости составлены с целью спровоцировать сильные эмоциональные реакции, например, страх или гнев. </a:t>
            </a:r>
            <a:endParaRPr lang="ru-RU" dirty="0" smtClean="0">
              <a:solidFill>
                <a:srgbClr val="535353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fontAlgn="base">
              <a:lnSpc>
                <a:spcPct val="115000"/>
              </a:lnSpc>
              <a:tabLst>
                <a:tab pos="457200" algn="l"/>
              </a:tabLst>
            </a:pPr>
            <a:endParaRPr lang="ru-RU" dirty="0">
              <a:solidFill>
                <a:srgbClr val="535353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fontAlgn="base">
              <a:lnSpc>
                <a:spcPct val="115000"/>
              </a:lnSpc>
              <a:tabLst>
                <a:tab pos="457200" algn="l"/>
              </a:tabLst>
            </a:pPr>
            <a:r>
              <a:rPr lang="ru-RU" dirty="0" smtClean="0">
                <a:solidFill>
                  <a:srgbClr val="53535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Сохраняйте </a:t>
            </a:r>
            <a:r>
              <a:rPr lang="ru-RU" dirty="0">
                <a:solidFill>
                  <a:srgbClr val="53535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критический настрой, спросите себя: с какой целью написана эта статья?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>
                <a:solidFill>
                  <a:srgbClr val="53535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Продвигает ли она определенные взгляды или вопросы? Возможно, в статье предпринимается попытка заставить пользователя перейти на другой веб-сайт?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8953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Проверьте факты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252241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Проверьте факты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 fontAlgn="base">
              <a:lnSpc>
                <a:spcPct val="115000"/>
              </a:lnSpc>
              <a:tabLst>
                <a:tab pos="457200" algn="l"/>
              </a:tabLst>
            </a:pPr>
            <a:r>
              <a:rPr lang="ru-RU" dirty="0" smtClean="0">
                <a:solidFill>
                  <a:srgbClr val="53535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Достоверные </a:t>
            </a:r>
            <a:r>
              <a:rPr lang="ru-RU" dirty="0">
                <a:solidFill>
                  <a:srgbClr val="53535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новости включают множество фактов: данные, статистику, цитаты экспертов и прочие. </a:t>
            </a:r>
            <a:endParaRPr lang="ru-RU" dirty="0" smtClean="0">
              <a:solidFill>
                <a:srgbClr val="535353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fontAlgn="base">
              <a:lnSpc>
                <a:spcPct val="115000"/>
              </a:lnSpc>
              <a:tabLst>
                <a:tab pos="457200" algn="l"/>
              </a:tabLst>
            </a:pPr>
            <a:endParaRPr lang="ru-RU" dirty="0">
              <a:solidFill>
                <a:srgbClr val="535353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fontAlgn="base">
              <a:lnSpc>
                <a:spcPct val="115000"/>
              </a:lnSpc>
              <a:tabLst>
                <a:tab pos="457200" algn="l"/>
              </a:tabLst>
            </a:pPr>
            <a:r>
              <a:rPr lang="ru-RU" dirty="0" smtClean="0">
                <a:solidFill>
                  <a:srgbClr val="53535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Если </a:t>
            </a:r>
            <a:r>
              <a:rPr lang="ru-RU" dirty="0">
                <a:solidFill>
                  <a:srgbClr val="53535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все это отсутствует, задайтесь вопросом – почему. 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>
                <a:solidFill>
                  <a:srgbClr val="53535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Статьи </a:t>
            </a:r>
            <a:r>
              <a:rPr lang="ru-RU" dirty="0">
                <a:solidFill>
                  <a:srgbClr val="53535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ложной информацией часто содержат неверные даты или измененные сроки, поэтому рекомендуется проверить дату публикации статьи. </a:t>
            </a:r>
            <a:endParaRPr lang="ru-RU" dirty="0" smtClean="0">
              <a:solidFill>
                <a:srgbClr val="535353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srgbClr val="535353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solidFill>
                  <a:srgbClr val="53535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Это </a:t>
            </a:r>
            <a:r>
              <a:rPr lang="ru-RU" dirty="0">
                <a:solidFill>
                  <a:srgbClr val="53535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актуальная или устаревшая новость?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2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Проверьте подлинность изображений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988923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Проверьте подлинность изображений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lvl="0" fontAlgn="base">
              <a:lnSpc>
                <a:spcPct val="115000"/>
              </a:lnSpc>
              <a:tabLst>
                <a:tab pos="457200" algn="l"/>
              </a:tabLst>
            </a:pPr>
            <a:r>
              <a:rPr lang="ru-RU" dirty="0" smtClean="0">
                <a:solidFill>
                  <a:srgbClr val="53535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Изображения </a:t>
            </a:r>
            <a:r>
              <a:rPr lang="ru-RU" dirty="0">
                <a:solidFill>
                  <a:srgbClr val="53535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социальных сетях могли быть отредактированы или изменены. </a:t>
            </a:r>
            <a:endParaRPr lang="ru-RU" dirty="0" smtClean="0">
              <a:solidFill>
                <a:srgbClr val="535353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fontAlgn="base">
              <a:lnSpc>
                <a:spcPct val="115000"/>
              </a:lnSpc>
              <a:tabLst>
                <a:tab pos="457200" algn="l"/>
              </a:tabLst>
            </a:pPr>
            <a:endParaRPr lang="ru-RU" dirty="0">
              <a:solidFill>
                <a:srgbClr val="535353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fontAlgn="base">
              <a:lnSpc>
                <a:spcPct val="115000"/>
              </a:lnSpc>
              <a:tabLst>
                <a:tab pos="457200" algn="l"/>
              </a:tabLst>
            </a:pPr>
            <a:r>
              <a:rPr lang="ru-RU" dirty="0" smtClean="0">
                <a:solidFill>
                  <a:srgbClr val="53535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Возможные </a:t>
            </a:r>
            <a:r>
              <a:rPr lang="ru-RU" dirty="0">
                <a:solidFill>
                  <a:srgbClr val="53535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признаки редактирования изображений включают деформацию (прямые линии на заднем фоне выглядят изогнутыми), странные тени, неровные края, нереально идеальный оттенок кожи. 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>
                <a:solidFill>
                  <a:srgbClr val="53535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Кроме того, изображение может быть реальным, но использоваться в рамках вводящего в заблуждение контекста. </a:t>
            </a:r>
            <a:endParaRPr lang="ru-RU" dirty="0" smtClean="0">
              <a:solidFill>
                <a:srgbClr val="535353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srgbClr val="535353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solidFill>
                  <a:srgbClr val="53535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Обратный </a:t>
            </a:r>
            <a:r>
              <a:rPr lang="ru-RU" dirty="0">
                <a:solidFill>
                  <a:srgbClr val="53535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поиск изображений в </a:t>
            </a:r>
            <a:r>
              <a:rPr lang="ru-RU" dirty="0" err="1">
                <a:solidFill>
                  <a:srgbClr val="53535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Google</a:t>
            </a:r>
            <a:r>
              <a:rPr lang="ru-RU" dirty="0">
                <a:solidFill>
                  <a:srgbClr val="53535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позволяет проверить, откуда было взято изображение и было ли оно изменено.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2902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z-Cyrl-UZ" sz="36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1640" y="1988840"/>
            <a:ext cx="4032448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Фейк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Фактоид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Дезинформация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24744"/>
            <a:ext cx="3384375" cy="4320480"/>
          </a:xfrm>
        </p:spPr>
      </p:pic>
    </p:spTree>
    <p:extLst>
      <p:ext uri="{BB962C8B-B14F-4D97-AF65-F5344CB8AC3E}">
        <p14:creationId xmlns:p14="http://schemas.microsoft.com/office/powerpoint/2010/main" val="3839199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Используйте сайты 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проверки 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фактов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1844824"/>
            <a:ext cx="3668216" cy="4281339"/>
          </a:xfrm>
        </p:spPr>
        <p:txBody>
          <a:bodyPr>
            <a:normAutofit/>
          </a:bodyPr>
          <a:lstStyle/>
          <a:p>
            <a:pPr fontAlgn="base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Ниже перечислены самые известные сайты:</a:t>
            </a:r>
          </a:p>
          <a:p>
            <a:pPr lvl="0" fontAlgn="base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>
            <a:normAutofit/>
          </a:bodyPr>
          <a:lstStyle/>
          <a:p>
            <a:pPr lvl="0" fontAlgn="base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err="1">
                <a:solidFill>
                  <a:srgbClr val="006D5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2"/>
              </a:rPr>
              <a:t>Snopes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fontAlgn="base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err="1">
                <a:solidFill>
                  <a:srgbClr val="006D5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3"/>
              </a:rPr>
              <a:t>PolitiFact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fontAlgn="base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err="1">
                <a:solidFill>
                  <a:srgbClr val="006D5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4"/>
              </a:rPr>
              <a:t>Fact</a:t>
            </a:r>
            <a:r>
              <a:rPr lang="ru-RU" dirty="0">
                <a:solidFill>
                  <a:srgbClr val="006D5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4"/>
              </a:rPr>
              <a:t> </a:t>
            </a:r>
            <a:r>
              <a:rPr lang="ru-RU" dirty="0" err="1">
                <a:solidFill>
                  <a:srgbClr val="006D5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4"/>
              </a:rPr>
              <a:t>Check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fontAlgn="base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6D5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5"/>
              </a:rPr>
              <a:t>BBC </a:t>
            </a:r>
            <a:r>
              <a:rPr lang="ru-RU" dirty="0" err="1">
                <a:solidFill>
                  <a:srgbClr val="006D5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5"/>
              </a:rPr>
              <a:t>Reality</a:t>
            </a:r>
            <a:r>
              <a:rPr lang="ru-RU" dirty="0">
                <a:solidFill>
                  <a:srgbClr val="006D5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5"/>
              </a:rPr>
              <a:t> </a:t>
            </a:r>
            <a:r>
              <a:rPr lang="ru-RU" dirty="0" err="1">
                <a:solidFill>
                  <a:srgbClr val="006D5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5"/>
              </a:rPr>
              <a:t>Check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624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</a:t>
            </a:r>
            <a:br>
              <a:rPr lang="ru-RU" b="1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1640" y="1600200"/>
            <a:ext cx="4032448" cy="4525963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– </a:t>
            </a:r>
            <a:r>
              <a:rPr lang="ru-RU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термин, в широком смысле может выступать как </a:t>
            </a:r>
            <a:r>
              <a:rPr lang="ru-RU" dirty="0" smtClean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синоним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истины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событие </a:t>
            </a:r>
            <a:r>
              <a:rPr lang="ru-RU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ru-RU" dirty="0">
              <a:solidFill>
                <a:srgbClr val="4D51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реальное</a:t>
            </a:r>
            <a:r>
              <a:rPr lang="ru-RU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не вымышленное; конкретное и единичное в противоположность общему и абстрактному.</a:t>
            </a:r>
            <a:endParaRPr lang="ru-RU" b="1" dirty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00" y="1844824"/>
            <a:ext cx="3251200" cy="3269307"/>
          </a:xfrm>
        </p:spPr>
      </p:pic>
    </p:spTree>
    <p:extLst>
      <p:ext uri="{BB962C8B-B14F-4D97-AF65-F5344CB8AC3E}">
        <p14:creationId xmlns:p14="http://schemas.microsoft.com/office/powerpoint/2010/main" val="1608728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err="1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Фейк</a:t>
            </a:r>
            <a:r>
              <a:rPr lang="ru-RU" b="1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uz-Cyrl-UZ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Слово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FAKE</a:t>
            </a:r>
            <a:r>
              <a:rPr lang="uz-Cyrl-UZ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uz-Cyrl-UZ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этимология.</a:t>
            </a:r>
          </a:p>
          <a:p>
            <a:endParaRPr lang="ru-RU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Фейковые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новости – это ложная или вводящая в заблуждение информация, выдаваемая за реальные 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новости.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16832"/>
            <a:ext cx="3384376" cy="4176464"/>
          </a:xfrm>
        </p:spPr>
      </p:pic>
    </p:spTree>
    <p:extLst>
      <p:ext uri="{BB962C8B-B14F-4D97-AF65-F5344CB8AC3E}">
        <p14:creationId xmlns:p14="http://schemas.microsoft.com/office/powerpoint/2010/main" val="4181062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err="1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Фактоид</a:t>
            </a:r>
            <a:r>
              <a:rPr lang="ru-RU" b="1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фактоид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был введён в 1973 году американским писателем-романистом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Мейлером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его биографии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Мерилин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Монро.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Мейлер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определил этот термин как «факты, не существовавшие до того, как они появились в журнале или газете».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3744415" cy="4032447"/>
          </a:xfrm>
        </p:spPr>
      </p:pic>
    </p:spTree>
    <p:extLst>
      <p:ext uri="{BB962C8B-B14F-4D97-AF65-F5344CB8AC3E}">
        <p14:creationId xmlns:p14="http://schemas.microsoft.com/office/powerpoint/2010/main" val="2986684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Дезинформация</a:t>
            </a:r>
            <a:br>
              <a:rPr lang="ru-RU" b="1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Дезинформация – поддельная или вводящая в заблуждение информация, создаваемая и распространяемая преднамеренно, часто с финансовыми или политическими мотивами.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72816"/>
            <a:ext cx="4038600" cy="3436039"/>
          </a:xfrm>
        </p:spPr>
      </p:pic>
    </p:spTree>
    <p:extLst>
      <p:ext uri="{BB962C8B-B14F-4D97-AF65-F5344CB8AC3E}">
        <p14:creationId xmlns:p14="http://schemas.microsoft.com/office/powerpoint/2010/main" val="4118016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uz-Cyrl-UZ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uz-Cyrl-UZ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вопросы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1113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отличается недостоверная информация от дезинформации? </a:t>
            </a:r>
            <a:endParaRPr lang="en-US" dirty="0" smtClean="0">
              <a:solidFill>
                <a:srgbClr val="11131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11131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113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rgbClr val="1113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каких условиях ложные сообщения начинают представлять опасность?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44824"/>
            <a:ext cx="3528392" cy="3721348"/>
          </a:xfrm>
        </p:spPr>
      </p:pic>
    </p:spTree>
    <p:extLst>
      <p:ext uri="{BB962C8B-B14F-4D97-AF65-F5344CB8AC3E}">
        <p14:creationId xmlns:p14="http://schemas.microsoft.com/office/powerpoint/2010/main" val="1400703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Пропаганда</a:t>
            </a:r>
            <a:b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целях пропаганды используется ложная информация или искаженные факты, задача которых – ввести аудиторию в заблуждение и продвигать политическую программу или предвзятую точку зрения</a:t>
            </a:r>
            <a:r>
              <a:rPr lang="ru-RU" dirty="0">
                <a:ea typeface="Calibri"/>
                <a:cs typeface="Times New Roman"/>
              </a:rPr>
              <a:t>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772816"/>
            <a:ext cx="3124200" cy="3384376"/>
          </a:xfrm>
        </p:spPr>
      </p:pic>
    </p:spTree>
    <p:extLst>
      <p:ext uri="{BB962C8B-B14F-4D97-AF65-F5344CB8AC3E}">
        <p14:creationId xmlns:p14="http://schemas.microsoft.com/office/powerpoint/2010/main" val="17921424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</TotalTime>
  <Words>819</Words>
  <Application>Microsoft Office PowerPoint</Application>
  <PresentationFormat>Экран (4:3)</PresentationFormat>
  <Paragraphs>96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 Дезинформация в глобальном  медиа пространстве: новые вызовы для представителей местных СМИ</vt:lpstr>
      <vt:lpstr>Что такое?</vt:lpstr>
      <vt:lpstr>Факт  </vt:lpstr>
      <vt:lpstr>Фейк  </vt:lpstr>
      <vt:lpstr>Фактоид  </vt:lpstr>
      <vt:lpstr>Дезинформация </vt:lpstr>
      <vt:lpstr>Главные вопросы</vt:lpstr>
      <vt:lpstr>Пропаганда </vt:lpstr>
      <vt:lpstr>Презентация PowerPoint</vt:lpstr>
      <vt:lpstr>Презентация PowerPoint</vt:lpstr>
      <vt:lpstr>Журналистика низкого качества </vt:lpstr>
      <vt:lpstr>Вводящие в заблуждение  заголовки </vt:lpstr>
      <vt:lpstr>Подставной контент </vt:lpstr>
      <vt:lpstr>Сатира и пародия </vt:lpstr>
      <vt:lpstr>Social media</vt:lpstr>
      <vt:lpstr>Deep Fake</vt:lpstr>
      <vt:lpstr>Deep Fake</vt:lpstr>
      <vt:lpstr>Как распознать фейковые новости? </vt:lpstr>
      <vt:lpstr>Проверьте источник</vt:lpstr>
      <vt:lpstr>Оцените автора</vt:lpstr>
      <vt:lpstr>Проверьте другие источники</vt:lpstr>
      <vt:lpstr>Проверьте другие источники</vt:lpstr>
      <vt:lpstr>Critical thinking</vt:lpstr>
      <vt:lpstr>Сохраняйте  критическое мышление</vt:lpstr>
      <vt:lpstr>Проверьте факты</vt:lpstr>
      <vt:lpstr>Проверьте факты</vt:lpstr>
      <vt:lpstr>Проверьте подлинность изображений</vt:lpstr>
      <vt:lpstr>Проверьте подлинность изображений</vt:lpstr>
      <vt:lpstr>Используйте сайты  проверки фактов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36</cp:revision>
  <dcterms:created xsi:type="dcterms:W3CDTF">2022-10-16T05:03:31Z</dcterms:created>
  <dcterms:modified xsi:type="dcterms:W3CDTF">2022-11-04T10:41:09Z</dcterms:modified>
</cp:coreProperties>
</file>