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0" r:id="rId4"/>
    <p:sldId id="259" r:id="rId5"/>
    <p:sldId id="261" r:id="rId6"/>
    <p:sldId id="262" r:id="rId7"/>
    <p:sldId id="263" r:id="rId8"/>
    <p:sldId id="264" r:id="rId9"/>
    <p:sldId id="265" r:id="rId10"/>
    <p:sldId id="283" r:id="rId11"/>
    <p:sldId id="267" r:id="rId12"/>
    <p:sldId id="268" r:id="rId13"/>
    <p:sldId id="272" r:id="rId14"/>
    <p:sldId id="271" r:id="rId15"/>
    <p:sldId id="269" r:id="rId16"/>
    <p:sldId id="273" r:id="rId17"/>
    <p:sldId id="284" r:id="rId18"/>
    <p:sldId id="270" r:id="rId19"/>
    <p:sldId id="266" r:id="rId20"/>
    <p:sldId id="275" r:id="rId21"/>
    <p:sldId id="277" r:id="rId22"/>
    <p:sldId id="276" r:id="rId23"/>
    <p:sldId id="274" r:id="rId24"/>
    <p:sldId id="278" r:id="rId25"/>
    <p:sldId id="279" r:id="rId26"/>
    <p:sldId id="282" r:id="rId27"/>
    <p:sldId id="322" r:id="rId28"/>
    <p:sldId id="286" r:id="rId29"/>
    <p:sldId id="285" r:id="rId30"/>
    <p:sldId id="287" r:id="rId31"/>
    <p:sldId id="288" r:id="rId32"/>
    <p:sldId id="289" r:id="rId33"/>
    <p:sldId id="290" r:id="rId34"/>
    <p:sldId id="292" r:id="rId35"/>
    <p:sldId id="293" r:id="rId36"/>
    <p:sldId id="291" r:id="rId37"/>
    <p:sldId id="294" r:id="rId38"/>
    <p:sldId id="295" r:id="rId39"/>
    <p:sldId id="296" r:id="rId40"/>
    <p:sldId id="300" r:id="rId41"/>
    <p:sldId id="299" r:id="rId42"/>
    <p:sldId id="302" r:id="rId43"/>
    <p:sldId id="301" r:id="rId44"/>
    <p:sldId id="303" r:id="rId45"/>
    <p:sldId id="304" r:id="rId46"/>
    <p:sldId id="305" r:id="rId47"/>
    <p:sldId id="308" r:id="rId48"/>
    <p:sldId id="310" r:id="rId49"/>
    <p:sldId id="311" r:id="rId50"/>
    <p:sldId id="309" r:id="rId51"/>
    <p:sldId id="312" r:id="rId52"/>
    <p:sldId id="313" r:id="rId53"/>
    <p:sldId id="314" r:id="rId54"/>
    <p:sldId id="315" r:id="rId55"/>
    <p:sldId id="316" r:id="rId56"/>
    <p:sldId id="317" r:id="rId57"/>
    <p:sldId id="318" r:id="rId58"/>
    <p:sldId id="319" r:id="rId59"/>
    <p:sldId id="320" r:id="rId60"/>
    <p:sldId id="321" r:id="rId6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142" autoAdjust="0"/>
    <p:restoredTop sz="89324" autoAdjust="0"/>
  </p:normalViewPr>
  <p:slideViewPr>
    <p:cSldViewPr>
      <p:cViewPr>
        <p:scale>
          <a:sx n="66" d="100"/>
          <a:sy n="66" d="100"/>
        </p:scale>
        <p:origin x="-1308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3E90A4-C8B3-49F3-B928-5D0BACE8D860}" type="datetimeFigureOut">
              <a:rPr lang="ru-RU" smtClean="0"/>
              <a:t>17.11.2022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917CAB-7594-4920-9FF0-60DDADD63E8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854626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3E90A4-C8B3-49F3-B928-5D0BACE8D860}" type="datetimeFigureOut">
              <a:rPr lang="ru-RU" smtClean="0"/>
              <a:t>17.11.2022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917CAB-7594-4920-9FF0-60DDADD63E8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378038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3E90A4-C8B3-49F3-B928-5D0BACE8D860}" type="datetimeFigureOut">
              <a:rPr lang="ru-RU" smtClean="0"/>
              <a:t>17.11.2022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917CAB-7594-4920-9FF0-60DDADD63E8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249797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3E90A4-C8B3-49F3-B928-5D0BACE8D860}" type="datetimeFigureOut">
              <a:rPr lang="ru-RU" smtClean="0"/>
              <a:t>17.11.2022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917CAB-7594-4920-9FF0-60DDADD63E8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864908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3E90A4-C8B3-49F3-B928-5D0BACE8D860}" type="datetimeFigureOut">
              <a:rPr lang="ru-RU" smtClean="0"/>
              <a:t>17.11.2022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917CAB-7594-4920-9FF0-60DDADD63E8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065845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3E90A4-C8B3-49F3-B928-5D0BACE8D860}" type="datetimeFigureOut">
              <a:rPr lang="ru-RU" smtClean="0"/>
              <a:t>17.11.2022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917CAB-7594-4920-9FF0-60DDADD63E8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817972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3E90A4-C8B3-49F3-B928-5D0BACE8D860}" type="datetimeFigureOut">
              <a:rPr lang="ru-RU" smtClean="0"/>
              <a:t>17.11.2022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917CAB-7594-4920-9FF0-60DDADD63E8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727216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3E90A4-C8B3-49F3-B928-5D0BACE8D860}" type="datetimeFigureOut">
              <a:rPr lang="ru-RU" smtClean="0"/>
              <a:t>17.11.2022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917CAB-7594-4920-9FF0-60DDADD63E8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601275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3E90A4-C8B3-49F3-B928-5D0BACE8D860}" type="datetimeFigureOut">
              <a:rPr lang="ru-RU" smtClean="0"/>
              <a:t>17.11.2022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917CAB-7594-4920-9FF0-60DDADD63E8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423670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3E90A4-C8B3-49F3-B928-5D0BACE8D860}" type="datetimeFigureOut">
              <a:rPr lang="ru-RU" smtClean="0"/>
              <a:t>17.11.2022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917CAB-7594-4920-9FF0-60DDADD63E8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517849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3E90A4-C8B3-49F3-B928-5D0BACE8D860}" type="datetimeFigureOut">
              <a:rPr lang="ru-RU" smtClean="0"/>
              <a:t>17.11.2022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917CAB-7594-4920-9FF0-60DDADD63E8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432272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3E90A4-C8B3-49F3-B928-5D0BACE8D860}" type="datetimeFigureOut">
              <a:rPr lang="ru-RU" smtClean="0"/>
              <a:t>17.11.2022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917CAB-7594-4920-9FF0-60DDADD63E8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58778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4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4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4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4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4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4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4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4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4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27584" y="332656"/>
            <a:ext cx="3816424" cy="1800200"/>
          </a:xfrm>
          <a:prstGeom prst="rect">
            <a:avLst/>
          </a:prstGeom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513711"/>
            <a:ext cx="4597432" cy="16160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2094194"/>
            <a:ext cx="7920881" cy="38669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0323379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z-Cyrl-UZ" sz="3600" b="1" dirty="0">
                <a:solidFill>
                  <a:srgbClr val="1F497D">
                    <a:lumMod val="75000"/>
                  </a:srgbClr>
                </a:solidFill>
                <a:latin typeface="Times New Roman"/>
                <a:ea typeface="Calibri"/>
                <a:cs typeface="Times New Roman"/>
              </a:rPr>
              <a:t>Instagram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uz-Cyrl-UZ" dirty="0" smtClean="0"/>
          </a:p>
          <a:p>
            <a:r>
              <a:rPr lang="uz-Cyrl-UZ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Что о нём знаем?</a:t>
            </a:r>
            <a:endParaRPr lang="ru-RU" b="1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4048" y="1772816"/>
            <a:ext cx="2896939" cy="4032448"/>
          </a:xfrm>
        </p:spPr>
      </p:pic>
    </p:spTree>
    <p:extLst>
      <p:ext uri="{BB962C8B-B14F-4D97-AF65-F5344CB8AC3E}">
        <p14:creationId xmlns:p14="http://schemas.microsoft.com/office/powerpoint/2010/main" val="51404256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uz-Cyrl-UZ" sz="3600" b="1" dirty="0">
                <a:solidFill>
                  <a:schemeClr val="tx2">
                    <a:lumMod val="75000"/>
                  </a:schemeClr>
                </a:solidFill>
                <a:latin typeface="Times New Roman"/>
                <a:ea typeface="Calibri"/>
                <a:cs typeface="Times New Roman"/>
              </a:rPr>
              <a:t>Instagram</a:t>
            </a:r>
            <a:endParaRPr lang="ru-RU" sz="3600" b="1" dirty="0">
              <a:solidFill>
                <a:schemeClr val="tx2">
                  <a:lumMod val="75000"/>
                </a:schemeClr>
              </a:solidFill>
              <a:ea typeface="Calibri"/>
              <a:cs typeface="Times New Roman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>
            <a:normAutofit fontScale="85000" lnSpcReduction="20000"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uz-Cyrl-UZ" dirty="0">
                <a:latin typeface="Times New Roman"/>
                <a:ea typeface="Calibri"/>
                <a:cs typeface="Times New Roman"/>
              </a:rPr>
              <a:t>Тот самый случай, когда пользователь встречает контент «по одёжке», то есть по качественной и привлекательной картинке. </a:t>
            </a:r>
            <a:endParaRPr lang="uz-Cyrl-UZ" dirty="0" smtClean="0">
              <a:latin typeface="Times New Roman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endParaRPr lang="uz-Cyrl-UZ" dirty="0">
              <a:latin typeface="Times New Roman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uz-Cyrl-UZ" dirty="0" smtClean="0">
                <a:latin typeface="Times New Roman"/>
                <a:ea typeface="Calibri"/>
                <a:cs typeface="Times New Roman"/>
              </a:rPr>
              <a:t>Текстовое </a:t>
            </a:r>
            <a:r>
              <a:rPr lang="uz-Cyrl-UZ" dirty="0">
                <a:latin typeface="Times New Roman"/>
                <a:ea typeface="Calibri"/>
                <a:cs typeface="Times New Roman"/>
              </a:rPr>
              <a:t>сопровождение тут скорее вторично (но это не повод отказаться от него или относится спустя рукава).</a:t>
            </a:r>
            <a:endParaRPr lang="ru-RU" sz="2400" dirty="0">
              <a:ea typeface="Calibri"/>
              <a:cs typeface="Times New Roman"/>
            </a:endParaRPr>
          </a:p>
          <a:p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9750" y="2204864"/>
            <a:ext cx="2095500" cy="2706067"/>
          </a:xfrm>
        </p:spPr>
      </p:pic>
    </p:spTree>
    <p:extLst>
      <p:ext uri="{BB962C8B-B14F-4D97-AF65-F5344CB8AC3E}">
        <p14:creationId xmlns:p14="http://schemas.microsoft.com/office/powerpoint/2010/main" val="15544715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z-Cyrl-UZ" sz="3600" b="1" dirty="0">
                <a:solidFill>
                  <a:srgbClr val="1F497D">
                    <a:lumMod val="75000"/>
                  </a:srgbClr>
                </a:solidFill>
                <a:latin typeface="Times New Roman"/>
                <a:ea typeface="Calibri"/>
                <a:cs typeface="Times New Roman"/>
              </a:rPr>
              <a:t>Instagram</a:t>
            </a: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7774" y="1988840"/>
            <a:ext cx="2964185" cy="2803029"/>
          </a:xfrm>
        </p:spPr>
      </p:pic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>
            <a:normAutofit fontScale="77500" lnSpcReduction="20000"/>
          </a:bodyPr>
          <a:lstStyle/>
          <a:p>
            <a:r>
              <a:rPr lang="uz-Cyrl-UZ" dirty="0">
                <a:latin typeface="Times New Roman"/>
                <a:ea typeface="Calibri"/>
              </a:rPr>
              <a:t>По статистике, порядка 80 процентов пользователей Инстаграма – женщины разных возрастов и социальных групп. </a:t>
            </a:r>
            <a:endParaRPr lang="uz-Cyrl-UZ" dirty="0" smtClean="0">
              <a:latin typeface="Times New Roman"/>
              <a:ea typeface="Calibri"/>
            </a:endParaRPr>
          </a:p>
          <a:p>
            <a:endParaRPr lang="uz-Cyrl-UZ" dirty="0">
              <a:latin typeface="Times New Roman"/>
              <a:ea typeface="Calibri"/>
            </a:endParaRPr>
          </a:p>
          <a:p>
            <a:r>
              <a:rPr lang="uz-Cyrl-UZ" dirty="0" smtClean="0">
                <a:latin typeface="Times New Roman"/>
                <a:ea typeface="Calibri"/>
              </a:rPr>
              <a:t>На </a:t>
            </a:r>
            <a:r>
              <a:rPr lang="uz-Cyrl-UZ" dirty="0">
                <a:latin typeface="Times New Roman"/>
                <a:ea typeface="Calibri"/>
              </a:rPr>
              <a:t>сегодняшний день точных данных о возрастном ранжировании пользователей ещё не было опубликовано, но есть все основания полагать, что активно этой сетью пользуется возрастная категория «до тридцати».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87213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z-Cyrl-UZ" sz="3600" b="1" dirty="0">
                <a:solidFill>
                  <a:srgbClr val="1F497D">
                    <a:lumMod val="75000"/>
                  </a:srgbClr>
                </a:solidFill>
                <a:latin typeface="Times New Roman"/>
                <a:ea typeface="Calibri"/>
                <a:cs typeface="Times New Roman"/>
              </a:rPr>
              <a:t>Instagram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>
            <a:normAutofit fontScale="85000" lnSpcReduction="20000"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uz-Cyrl-UZ" dirty="0">
                <a:latin typeface="Times New Roman"/>
                <a:ea typeface="Calibri"/>
                <a:cs typeface="Times New Roman"/>
              </a:rPr>
              <a:t>Сравнивая эффективность SMM в Инстаграме и Фейсбуке, можно отметить ощутимое превосходство первой площадки: </a:t>
            </a:r>
            <a:endParaRPr lang="uz-Cyrl-UZ" dirty="0" smtClean="0">
              <a:latin typeface="Times New Roman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endParaRPr lang="uz-Cyrl-UZ" dirty="0">
              <a:latin typeface="Times New Roman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uz-Cyrl-UZ" dirty="0" smtClean="0">
                <a:latin typeface="Times New Roman"/>
                <a:ea typeface="Calibri"/>
                <a:cs typeface="Times New Roman"/>
              </a:rPr>
              <a:t>так</a:t>
            </a:r>
            <a:r>
              <a:rPr lang="uz-Cyrl-UZ" dirty="0">
                <a:latin typeface="Times New Roman"/>
                <a:ea typeface="Calibri"/>
                <a:cs typeface="Times New Roman"/>
              </a:rPr>
              <a:t>, вовлечённость пользователей оценивается интенсивнее в 15 раз (и, как следствие – результативнее).</a:t>
            </a:r>
            <a:endParaRPr lang="ru-RU" sz="2400" dirty="0">
              <a:ea typeface="Calibri"/>
              <a:cs typeface="Times New Roman"/>
            </a:endParaRPr>
          </a:p>
          <a:p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8750" y="2060848"/>
            <a:ext cx="2857500" cy="3384376"/>
          </a:xfrm>
        </p:spPr>
      </p:pic>
    </p:spTree>
    <p:extLst>
      <p:ext uri="{BB962C8B-B14F-4D97-AF65-F5344CB8AC3E}">
        <p14:creationId xmlns:p14="http://schemas.microsoft.com/office/powerpoint/2010/main" val="57900504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z-Cyrl-UZ" sz="3600" b="1" dirty="0">
                <a:solidFill>
                  <a:srgbClr val="1F497D">
                    <a:lumMod val="75000"/>
                  </a:srgbClr>
                </a:solidFill>
                <a:latin typeface="Times New Roman"/>
                <a:ea typeface="Calibri"/>
                <a:cs typeface="Times New Roman"/>
              </a:rPr>
              <a:t>Instagram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43608" y="1600200"/>
            <a:ext cx="7643192" cy="4525963"/>
          </a:xfrm>
        </p:spPr>
        <p:txBody>
          <a:bodyPr>
            <a:normAutofit fontScale="77500" lnSpcReduction="20000"/>
          </a:bodyPr>
          <a:lstStyle/>
          <a:p>
            <a:r>
              <a:rPr lang="uz-Cyrl-UZ" dirty="0">
                <a:latin typeface="Times New Roman"/>
                <a:ea typeface="Calibri"/>
              </a:rPr>
              <a:t>К несомненным плюсам работы с Инстаграмом как площадкой продвижения можно отнести интуитивно понятные настройки рекламных кампаний, качественный охват пользователей, удобные механизмы SMM, такие как массфолловинг и масслайкнинг. </a:t>
            </a:r>
            <a:endParaRPr lang="uz-Cyrl-UZ" dirty="0" smtClean="0">
              <a:latin typeface="Times New Roman"/>
              <a:ea typeface="Calibri"/>
            </a:endParaRPr>
          </a:p>
          <a:p>
            <a:endParaRPr lang="uz-Cyrl-UZ" dirty="0">
              <a:latin typeface="Times New Roman"/>
              <a:ea typeface="Calibri"/>
            </a:endParaRPr>
          </a:p>
          <a:p>
            <a:r>
              <a:rPr lang="uz-Cyrl-UZ" dirty="0" smtClean="0">
                <a:latin typeface="Times New Roman"/>
                <a:ea typeface="Calibri"/>
              </a:rPr>
              <a:t>Осложняют </a:t>
            </a:r>
            <a:r>
              <a:rPr lang="uz-Cyrl-UZ" dirty="0">
                <a:latin typeface="Times New Roman"/>
                <a:ea typeface="Calibri"/>
              </a:rPr>
              <a:t>продвижение два механизма: ранжированность публикаций (в приоритете показа в лентах большинства пользователей – самые просматриваемые и популярные посты. Если ваш проект только набирает обороты, придётся побороться с прихотями «умной ленты»).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6573568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z-Cyrl-UZ" sz="3600" b="1" dirty="0">
                <a:solidFill>
                  <a:srgbClr val="1F497D">
                    <a:lumMod val="75000"/>
                  </a:srgbClr>
                </a:solidFill>
                <a:latin typeface="Times New Roman"/>
                <a:ea typeface="Calibri"/>
                <a:cs typeface="Times New Roman"/>
              </a:rPr>
              <a:t>Instagram</a:t>
            </a: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7750" y="1844824"/>
            <a:ext cx="2857500" cy="3888432"/>
          </a:xfrm>
        </p:spPr>
      </p:pic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uz-Cyrl-UZ" dirty="0">
                <a:latin typeface="Times New Roman"/>
                <a:ea typeface="Calibri"/>
                <a:cs typeface="Times New Roman"/>
              </a:rPr>
              <a:t>Ещё один фактор, играющий не на руку любому бизнесу – невозможность публиковать прямые ссылки на сторонние ресурсы (это можно делать в шапке профиля, но не в теле поста).</a:t>
            </a:r>
            <a:endParaRPr lang="ru-RU" sz="2400" dirty="0">
              <a:ea typeface="Calibri"/>
              <a:cs typeface="Times New Roman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0422059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z-Cyrl-UZ" sz="3600" b="1" dirty="0">
                <a:solidFill>
                  <a:srgbClr val="1F497D">
                    <a:lumMod val="75000"/>
                  </a:srgbClr>
                </a:solidFill>
                <a:latin typeface="Times New Roman"/>
                <a:ea typeface="Calibri"/>
                <a:cs typeface="Times New Roman"/>
              </a:rPr>
              <a:t>Instagram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87624" y="1600200"/>
            <a:ext cx="7499176" cy="4525963"/>
          </a:xfrm>
        </p:spPr>
        <p:txBody>
          <a:bodyPr>
            <a:normAutofit fontScale="62500" lnSpcReduction="20000"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uz-Cyrl-UZ" dirty="0">
                <a:latin typeface="Times New Roman"/>
                <a:ea typeface="Calibri"/>
                <a:cs typeface="Times New Roman"/>
              </a:rPr>
              <a:t>Итак, для кого же подойдёт Инстаграм в качестве площадки продаж? Для тех, чей проект можно эффектно подать и продвинуть с акцентом на визуальную составляющую. </a:t>
            </a:r>
            <a:endParaRPr lang="uz-Cyrl-UZ" dirty="0" smtClean="0">
              <a:latin typeface="Times New Roman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endParaRPr lang="uz-Cyrl-UZ" dirty="0">
              <a:latin typeface="Times New Roman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uz-Cyrl-UZ" dirty="0" smtClean="0">
                <a:latin typeface="Times New Roman"/>
                <a:ea typeface="Calibri"/>
                <a:cs typeface="Times New Roman"/>
              </a:rPr>
              <a:t>Пользователи </a:t>
            </a:r>
            <a:r>
              <a:rPr lang="uz-Cyrl-UZ" dirty="0">
                <a:latin typeface="Times New Roman"/>
                <a:ea typeface="Calibri"/>
                <a:cs typeface="Times New Roman"/>
              </a:rPr>
              <a:t>с удовольствием пополнят свои ленты яркими снимками авторских букетов, будут просматривать в сториз «закулисье» брендов модной одежды, оценят оригинальность авторских арт-бутиков сувениров и украшений. </a:t>
            </a:r>
            <a:endParaRPr lang="uz-Cyrl-UZ" dirty="0" smtClean="0">
              <a:latin typeface="Times New Roman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endParaRPr lang="uz-Cyrl-UZ" dirty="0">
              <a:latin typeface="Times New Roman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uz-Cyrl-UZ" dirty="0" smtClean="0">
                <a:latin typeface="Times New Roman"/>
                <a:ea typeface="Calibri"/>
                <a:cs typeface="Times New Roman"/>
              </a:rPr>
              <a:t>Проявив </a:t>
            </a:r>
            <a:r>
              <a:rPr lang="uz-Cyrl-UZ" dirty="0">
                <a:latin typeface="Times New Roman"/>
                <a:ea typeface="Calibri"/>
                <a:cs typeface="Times New Roman"/>
              </a:rPr>
              <a:t>оригинальность в подаче, можно продвигать и сферу услуг: аккаунты йога-тренеров и коучей, репетиторов и детских аниматоров могут быть действительно привлекательными.</a:t>
            </a:r>
            <a:endParaRPr lang="ru-RU" sz="2800" dirty="0">
              <a:ea typeface="Calibri"/>
              <a:cs typeface="Times New Roman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7717116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z-Cyrl-UZ" sz="3600" b="1" dirty="0">
                <a:solidFill>
                  <a:srgbClr val="1F497D">
                    <a:lumMod val="75000"/>
                  </a:srgbClr>
                </a:solidFill>
                <a:latin typeface="Times New Roman"/>
                <a:ea typeface="Calibri"/>
                <a:cs typeface="Times New Roman"/>
              </a:rPr>
              <a:t>Вконтакте</a:t>
            </a:r>
            <a:endParaRPr lang="ru-RU" dirty="0"/>
          </a:p>
        </p:txBody>
      </p:sp>
      <p:pic>
        <p:nvPicPr>
          <p:cNvPr id="6" name="Объект 5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1844824"/>
            <a:ext cx="3600400" cy="3089920"/>
          </a:xfrm>
        </p:spPr>
      </p:pic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uz-Cyrl-UZ" dirty="0" smtClean="0"/>
          </a:p>
          <a:p>
            <a:pPr lvl="0"/>
            <a:r>
              <a:rPr lang="uz-Cyrl-UZ" b="1" dirty="0">
                <a:solidFill>
                  <a:srgbClr val="1F497D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Что о нём знаем?</a:t>
            </a:r>
            <a:endParaRPr lang="ru-RU" b="1" dirty="0">
              <a:solidFill>
                <a:srgbClr val="1F497D">
                  <a:lumMod val="75000"/>
                </a:srgb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6194423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uz-Cyrl-UZ" sz="3600" b="1" dirty="0">
                <a:solidFill>
                  <a:schemeClr val="tx2">
                    <a:lumMod val="75000"/>
                  </a:schemeClr>
                </a:solidFill>
                <a:latin typeface="Times New Roman"/>
                <a:ea typeface="Calibri"/>
                <a:cs typeface="Times New Roman"/>
              </a:rPr>
              <a:t>Вконтакте</a:t>
            </a:r>
            <a:endParaRPr lang="ru-RU" sz="3600" b="1" dirty="0">
              <a:solidFill>
                <a:schemeClr val="tx2">
                  <a:lumMod val="75000"/>
                </a:schemeClr>
              </a:solidFill>
              <a:ea typeface="Calibri"/>
              <a:cs typeface="Times New Roman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uz-Cyrl-UZ" dirty="0">
                <a:latin typeface="Times New Roman"/>
                <a:ea typeface="Calibri"/>
              </a:rPr>
              <a:t>Как и Инстаграм, Вконтакте пользуется большей популярностью у женской половины населения. </a:t>
            </a:r>
            <a:endParaRPr lang="uz-Cyrl-UZ" dirty="0" smtClean="0">
              <a:latin typeface="Times New Roman"/>
              <a:ea typeface="Calibri"/>
            </a:endParaRPr>
          </a:p>
          <a:p>
            <a:endParaRPr lang="uz-Cyrl-UZ" dirty="0">
              <a:latin typeface="Times New Roman"/>
              <a:ea typeface="Calibri"/>
            </a:endParaRPr>
          </a:p>
          <a:p>
            <a:r>
              <a:rPr lang="uz-Cyrl-UZ" dirty="0" smtClean="0">
                <a:latin typeface="Times New Roman"/>
                <a:ea typeface="Calibri"/>
              </a:rPr>
              <a:t>Данные </a:t>
            </a:r>
            <a:r>
              <a:rPr lang="uz-Cyrl-UZ" dirty="0">
                <a:latin typeface="Times New Roman"/>
                <a:ea typeface="Calibri"/>
              </a:rPr>
              <a:t>исследований говорят о том, что свыше пятидесяти процентов пользователей данной социальной сети – именно женщины. </a:t>
            </a: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3512" y="1844824"/>
            <a:ext cx="2847975" cy="2818457"/>
          </a:xfrm>
        </p:spPr>
      </p:pic>
    </p:spTree>
    <p:extLst>
      <p:ext uri="{BB962C8B-B14F-4D97-AF65-F5344CB8AC3E}">
        <p14:creationId xmlns:p14="http://schemas.microsoft.com/office/powerpoint/2010/main" val="153336365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z-Cyrl-UZ" sz="3600" b="1" dirty="0">
                <a:solidFill>
                  <a:srgbClr val="1F497D">
                    <a:lumMod val="75000"/>
                  </a:srgbClr>
                </a:solidFill>
                <a:latin typeface="Times New Roman"/>
                <a:ea typeface="Calibri"/>
                <a:cs typeface="Times New Roman"/>
              </a:rPr>
              <a:t>Вконтакте</a:t>
            </a: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4937" y="1844824"/>
            <a:ext cx="2663007" cy="3384375"/>
          </a:xfrm>
        </p:spPr>
      </p:pic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196752"/>
            <a:ext cx="4038600" cy="5328592"/>
          </a:xfrm>
        </p:spPr>
        <p:txBody>
          <a:bodyPr>
            <a:normAutofit fontScale="70000" lnSpcReduction="20000"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uz-Cyrl-UZ" dirty="0">
                <a:latin typeface="Times New Roman"/>
                <a:ea typeface="Calibri"/>
                <a:cs typeface="Times New Roman"/>
              </a:rPr>
              <a:t>Чуть меньше сорока процентов популярных и востребованных авторов составляют пользователи в возрасте от 25 до 35 лет. </a:t>
            </a:r>
            <a:endParaRPr lang="uz-Cyrl-UZ" dirty="0" smtClean="0">
              <a:latin typeface="Times New Roman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endParaRPr lang="uz-Cyrl-UZ" dirty="0">
              <a:latin typeface="Times New Roman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uz-Cyrl-UZ" dirty="0" smtClean="0">
                <a:latin typeface="Times New Roman"/>
                <a:ea typeface="Calibri"/>
                <a:cs typeface="Times New Roman"/>
              </a:rPr>
              <a:t>Почти </a:t>
            </a:r>
            <a:r>
              <a:rPr lang="uz-Cyrl-UZ" dirty="0">
                <a:latin typeface="Times New Roman"/>
                <a:ea typeface="Calibri"/>
                <a:cs typeface="Times New Roman"/>
              </a:rPr>
              <a:t>что 28 процентов «живых» пользователей – люди возрастной группы от 18 до 25. </a:t>
            </a:r>
            <a:endParaRPr lang="uz-Cyrl-UZ" dirty="0" smtClean="0">
              <a:latin typeface="Times New Roman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endParaRPr lang="uz-Cyrl-UZ" dirty="0">
              <a:latin typeface="Times New Roman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uz-Cyrl-UZ" dirty="0" smtClean="0">
                <a:latin typeface="Times New Roman"/>
                <a:ea typeface="Calibri"/>
                <a:cs typeface="Times New Roman"/>
              </a:rPr>
              <a:t>Несложно </a:t>
            </a:r>
            <a:r>
              <a:rPr lang="uz-Cyrl-UZ" dirty="0">
                <a:latin typeface="Times New Roman"/>
                <a:ea typeface="Calibri"/>
                <a:cs typeface="Times New Roman"/>
              </a:rPr>
              <a:t>заметить благодаря этим данным, что свыше половины пользователей составляет трудоспособные и молодые.</a:t>
            </a:r>
            <a:endParaRPr lang="ru-RU" sz="2400" dirty="0"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7165021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786210"/>
          </a:xfrm>
        </p:spPr>
        <p:txBody>
          <a:bodyPr>
            <a:normAutofit/>
          </a:bodyPr>
          <a:lstStyle/>
          <a:p>
            <a:r>
              <a:rPr lang="ru-RU" sz="28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Продвижение публикации в социальных сетях: работа с </a:t>
            </a:r>
            <a:r>
              <a:rPr lang="ru-RU" sz="28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комментариями</a:t>
            </a:r>
            <a:endParaRPr lang="ru-RU" sz="28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2204864"/>
            <a:ext cx="5592318" cy="30742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403648" y="5423163"/>
            <a:ext cx="669674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700" lvl="0">
              <a:spcBef>
                <a:spcPts val="100"/>
              </a:spcBef>
            </a:pPr>
            <a:r>
              <a:rPr lang="en-US" sz="3200" spc="-30" dirty="0" smtClean="0">
                <a:solidFill>
                  <a:schemeClr val="accent1">
                    <a:lumMod val="50000"/>
                  </a:schemeClr>
                </a:solidFill>
                <a:latin typeface="Trebuchet MS"/>
                <a:cs typeface="Trebuchet MS"/>
              </a:rPr>
              <a:t>  Dr. </a:t>
            </a:r>
            <a:r>
              <a:rPr lang="en-US" sz="3200" spc="-30" dirty="0" err="1" smtClean="0">
                <a:solidFill>
                  <a:schemeClr val="accent1">
                    <a:lumMod val="50000"/>
                  </a:schemeClr>
                </a:solidFill>
                <a:latin typeface="Trebuchet MS"/>
                <a:cs typeface="Trebuchet MS"/>
              </a:rPr>
              <a:t>Beruniy</a:t>
            </a:r>
            <a:r>
              <a:rPr lang="en-US" sz="3200" spc="-30" dirty="0" smtClean="0">
                <a:solidFill>
                  <a:schemeClr val="accent1">
                    <a:lumMod val="50000"/>
                  </a:schemeClr>
                </a:solidFill>
                <a:latin typeface="Trebuchet MS"/>
                <a:cs typeface="Trebuchet MS"/>
              </a:rPr>
              <a:t> </a:t>
            </a:r>
            <a:r>
              <a:rPr lang="en-US" sz="3200" spc="-30" dirty="0" err="1" smtClean="0">
                <a:solidFill>
                  <a:schemeClr val="accent1">
                    <a:lumMod val="50000"/>
                  </a:schemeClr>
                </a:solidFill>
                <a:latin typeface="Trebuchet MS"/>
                <a:cs typeface="Trebuchet MS"/>
              </a:rPr>
              <a:t>Alimov</a:t>
            </a:r>
            <a:r>
              <a:rPr lang="en-US" sz="3200" spc="-30" dirty="0" smtClean="0">
                <a:solidFill>
                  <a:schemeClr val="accent1">
                    <a:lumMod val="50000"/>
                  </a:schemeClr>
                </a:solidFill>
                <a:latin typeface="Trebuchet MS"/>
                <a:cs typeface="Trebuchet MS"/>
              </a:rPr>
              <a:t>,</a:t>
            </a:r>
            <a:r>
              <a:rPr lang="en-US" sz="3200" spc="-65" dirty="0" smtClean="0">
                <a:solidFill>
                  <a:schemeClr val="accent1">
                    <a:lumMod val="50000"/>
                  </a:schemeClr>
                </a:solidFill>
                <a:latin typeface="Trebuchet MS"/>
                <a:cs typeface="Trebuchet MS"/>
              </a:rPr>
              <a:t> </a:t>
            </a:r>
            <a:r>
              <a:rPr lang="en-US" sz="3200" spc="-100" dirty="0">
                <a:solidFill>
                  <a:schemeClr val="accent1">
                    <a:lumMod val="50000"/>
                  </a:schemeClr>
                </a:solidFill>
                <a:latin typeface="Trebuchet MS"/>
                <a:cs typeface="Trebuchet MS"/>
              </a:rPr>
              <a:t>media</a:t>
            </a:r>
            <a:r>
              <a:rPr lang="en-US" sz="3200" spc="-60" dirty="0">
                <a:solidFill>
                  <a:schemeClr val="accent1">
                    <a:lumMod val="50000"/>
                  </a:schemeClr>
                </a:solidFill>
                <a:latin typeface="Trebuchet MS"/>
                <a:cs typeface="Trebuchet MS"/>
              </a:rPr>
              <a:t> </a:t>
            </a:r>
            <a:r>
              <a:rPr lang="en-US" sz="3200" spc="-155" dirty="0">
                <a:solidFill>
                  <a:schemeClr val="accent1">
                    <a:lumMod val="50000"/>
                  </a:schemeClr>
                </a:solidFill>
                <a:latin typeface="Trebuchet MS"/>
                <a:cs typeface="Trebuchet MS"/>
              </a:rPr>
              <a:t>expert</a:t>
            </a:r>
            <a:endParaRPr lang="en-US" sz="3200" dirty="0">
              <a:solidFill>
                <a:schemeClr val="accent1">
                  <a:lumMod val="50000"/>
                </a:schemeClr>
              </a:solidFill>
              <a:latin typeface="Trebuchet MS"/>
              <a:cs typeface="Trebuchet MS"/>
            </a:endParaRPr>
          </a:p>
        </p:txBody>
      </p:sp>
    </p:spTree>
    <p:extLst>
      <p:ext uri="{BB962C8B-B14F-4D97-AF65-F5344CB8AC3E}">
        <p14:creationId xmlns:p14="http://schemas.microsoft.com/office/powerpoint/2010/main" val="110775705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z-Cyrl-UZ" sz="3600" b="1" dirty="0">
                <a:solidFill>
                  <a:srgbClr val="1F497D">
                    <a:lumMod val="75000"/>
                  </a:srgbClr>
                </a:solidFill>
                <a:latin typeface="Times New Roman"/>
                <a:ea typeface="Calibri"/>
                <a:cs typeface="Times New Roman"/>
              </a:rPr>
              <a:t>Вконтакте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43608" y="1268760"/>
            <a:ext cx="7643192" cy="5400600"/>
          </a:xfrm>
        </p:spPr>
        <p:txBody>
          <a:bodyPr>
            <a:normAutofit fontScale="70000" lnSpcReduction="20000"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uz-Cyrl-UZ" dirty="0">
                <a:latin typeface="Times New Roman"/>
                <a:ea typeface="Calibri"/>
                <a:cs typeface="Times New Roman"/>
              </a:rPr>
              <a:t>Для продвижения во Вконтакте визуальный компонент значим не меньше. Этот факт обязательно стоит учитывать всем тем, кто озабочен успешным наполнением групп. </a:t>
            </a:r>
            <a:endParaRPr lang="uz-Cyrl-UZ" dirty="0" smtClean="0">
              <a:latin typeface="Times New Roman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endParaRPr lang="uz-Cyrl-UZ" dirty="0">
              <a:latin typeface="Times New Roman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uz-Cyrl-UZ" dirty="0" smtClean="0">
                <a:latin typeface="Times New Roman"/>
                <a:ea typeface="Calibri"/>
                <a:cs typeface="Times New Roman"/>
              </a:rPr>
              <a:t>Свежий </a:t>
            </a:r>
            <a:r>
              <a:rPr lang="uz-Cyrl-UZ" dirty="0">
                <a:latin typeface="Times New Roman"/>
                <a:ea typeface="Calibri"/>
                <a:cs typeface="Times New Roman"/>
              </a:rPr>
              <a:t>оригинальный контент, а также поиск своего собственного стиля ведения социальной сети (здесь имеется виду и язык общения с аудиторией, и частота постинга)  обязательно стоит дополнить разнообразными способами наращивания числа подписчиков. </a:t>
            </a:r>
            <a:endParaRPr lang="uz-Cyrl-UZ" dirty="0" smtClean="0">
              <a:latin typeface="Times New Roman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endParaRPr lang="uz-Cyrl-UZ" dirty="0">
              <a:latin typeface="Times New Roman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uz-Cyrl-UZ" dirty="0" smtClean="0">
                <a:latin typeface="Times New Roman"/>
                <a:ea typeface="Calibri"/>
                <a:cs typeface="Times New Roman"/>
              </a:rPr>
              <a:t>Стоит </a:t>
            </a:r>
            <a:r>
              <a:rPr lang="uz-Cyrl-UZ" dirty="0">
                <a:latin typeface="Times New Roman"/>
                <a:ea typeface="Calibri"/>
                <a:cs typeface="Times New Roman"/>
              </a:rPr>
              <a:t>также отметить многопрофильность Вконтакте как платформы продвижения: ориентируясь на реакцию подписчиков, вы всегда сможете экспериментировать с форматом постинга.</a:t>
            </a:r>
            <a:endParaRPr lang="ru-RU" sz="2800" dirty="0">
              <a:ea typeface="Calibri"/>
              <a:cs typeface="Times New Roman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6335463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z-Cyrl-UZ" sz="3600" b="1" dirty="0">
                <a:solidFill>
                  <a:srgbClr val="1F497D">
                    <a:lumMod val="75000"/>
                  </a:srgbClr>
                </a:solidFill>
                <a:latin typeface="Times New Roman"/>
                <a:ea typeface="Calibri"/>
                <a:cs typeface="Times New Roman"/>
              </a:rPr>
              <a:t>Вконтакте</a:t>
            </a: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6824" y="1772816"/>
            <a:ext cx="3089151" cy="3528392"/>
          </a:xfrm>
        </p:spPr>
      </p:pic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10000"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uz-Cyrl-UZ" dirty="0">
                <a:latin typeface="Times New Roman"/>
                <a:ea typeface="Calibri"/>
                <a:cs typeface="Times New Roman"/>
              </a:rPr>
              <a:t>Назовём преимущества Вконтакте: он позволяет работать с широким охватом подписчиков, адаптировать политику таргетинга под текущие запросы, осуществлять органический охват, рассылать приглашения на события и в паблики.</a:t>
            </a:r>
            <a:endParaRPr lang="ru-RU" sz="2400" dirty="0">
              <a:ea typeface="Calibri"/>
              <a:cs typeface="Times New Roman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651828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z-Cyrl-UZ" sz="3600" b="1" dirty="0">
                <a:solidFill>
                  <a:srgbClr val="1F497D">
                    <a:lumMod val="75000"/>
                  </a:srgbClr>
                </a:solidFill>
                <a:latin typeface="Times New Roman"/>
                <a:ea typeface="Calibri"/>
                <a:cs typeface="Times New Roman"/>
              </a:rPr>
              <a:t>Вконтакте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20000"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uz-Cyrl-UZ" dirty="0">
                <a:latin typeface="Times New Roman"/>
                <a:ea typeface="Calibri"/>
                <a:cs typeface="Times New Roman"/>
              </a:rPr>
              <a:t>К очевидным минусам относится высокая конкуренция на площадке, индивидуальные настройки пользователей, не позволяющие слать им приглашения, пристальная политика модерации.</a:t>
            </a:r>
            <a:endParaRPr lang="ru-RU" sz="2400" dirty="0">
              <a:ea typeface="Calibri"/>
              <a:cs typeface="Times New Roman"/>
            </a:endParaRPr>
          </a:p>
          <a:p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8750" y="1988840"/>
            <a:ext cx="2857500" cy="3528392"/>
          </a:xfrm>
        </p:spPr>
      </p:pic>
    </p:spTree>
    <p:extLst>
      <p:ext uri="{BB962C8B-B14F-4D97-AF65-F5344CB8AC3E}">
        <p14:creationId xmlns:p14="http://schemas.microsoft.com/office/powerpoint/2010/main" val="12651828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z-Cyrl-UZ" sz="3600" b="1" dirty="0">
                <a:solidFill>
                  <a:srgbClr val="1F497D">
                    <a:lumMod val="75000"/>
                  </a:srgbClr>
                </a:solidFill>
                <a:latin typeface="Times New Roman"/>
                <a:ea typeface="Calibri"/>
                <a:cs typeface="Times New Roman"/>
              </a:rPr>
              <a:t>Вконтакте</a:t>
            </a: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6812" y="1916832"/>
            <a:ext cx="3117156" cy="2817887"/>
          </a:xfrm>
        </p:spPr>
      </p:pic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>
            <a:normAutofit fontScale="85000" lnSpcReduction="10000"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uz-Cyrl-UZ" dirty="0">
                <a:latin typeface="Times New Roman"/>
                <a:ea typeface="Calibri"/>
                <a:cs typeface="Times New Roman"/>
              </a:rPr>
              <a:t>Здесь вполне уместно заниматься рекламой практически любых товаров, не ограничиваясь визуальными способами продвижения. </a:t>
            </a:r>
            <a:endParaRPr lang="uz-Cyrl-UZ" dirty="0" smtClean="0">
              <a:latin typeface="Times New Roman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endParaRPr lang="uz-Cyrl-UZ" dirty="0">
              <a:latin typeface="Times New Roman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uz-Cyrl-UZ" dirty="0" smtClean="0">
                <a:latin typeface="Times New Roman"/>
                <a:ea typeface="Calibri"/>
                <a:cs typeface="Times New Roman"/>
              </a:rPr>
              <a:t>Уместны </a:t>
            </a:r>
            <a:r>
              <a:rPr lang="uz-Cyrl-UZ" dirty="0">
                <a:latin typeface="Times New Roman"/>
                <a:ea typeface="Calibri"/>
                <a:cs typeface="Times New Roman"/>
              </a:rPr>
              <a:t>будут многие из товаров и услуг среднего ценового сегмента.</a:t>
            </a:r>
            <a:endParaRPr lang="ru-RU" sz="2400" dirty="0"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400543366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uz-Cyrl-UZ" sz="3600" b="1" dirty="0">
                <a:solidFill>
                  <a:schemeClr val="tx2">
                    <a:lumMod val="75000"/>
                  </a:schemeClr>
                </a:solidFill>
                <a:latin typeface="Times New Roman"/>
                <a:ea typeface="Calibri"/>
                <a:cs typeface="Times New Roman"/>
              </a:rPr>
              <a:t>Одноклассники</a:t>
            </a:r>
            <a:r>
              <a:rPr lang="ru-RU" sz="3600" b="1" dirty="0">
                <a:solidFill>
                  <a:schemeClr val="tx2">
                    <a:lumMod val="75000"/>
                  </a:schemeClr>
                </a:solidFill>
                <a:ea typeface="Calibri"/>
                <a:cs typeface="Times New Roman"/>
              </a:rPr>
              <a:t/>
            </a:r>
            <a:br>
              <a:rPr lang="ru-RU" sz="3600" b="1" dirty="0">
                <a:solidFill>
                  <a:schemeClr val="tx2">
                    <a:lumMod val="75000"/>
                  </a:schemeClr>
                </a:solidFill>
                <a:ea typeface="Calibri"/>
                <a:cs typeface="Times New Roman"/>
              </a:rPr>
            </a:br>
            <a:endParaRPr lang="ru-RU" sz="36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lvl="0"/>
            <a:r>
              <a:rPr lang="uz-Cyrl-UZ" b="1" dirty="0">
                <a:solidFill>
                  <a:srgbClr val="1F497D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Что о </a:t>
            </a:r>
            <a:r>
              <a:rPr lang="uz-Cyrl-UZ" b="1" dirty="0" smtClean="0">
                <a:solidFill>
                  <a:srgbClr val="1F497D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них </a:t>
            </a:r>
            <a:r>
              <a:rPr lang="uz-Cyrl-UZ" b="1" dirty="0">
                <a:solidFill>
                  <a:srgbClr val="1F497D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знаем?</a:t>
            </a:r>
            <a:endParaRPr lang="ru-RU" b="1" dirty="0">
              <a:solidFill>
                <a:srgbClr val="1F497D">
                  <a:lumMod val="75000"/>
                </a:srgb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1700808"/>
            <a:ext cx="3888432" cy="3744416"/>
          </a:xfrm>
        </p:spPr>
      </p:pic>
    </p:spTree>
    <p:extLst>
      <p:ext uri="{BB962C8B-B14F-4D97-AF65-F5344CB8AC3E}">
        <p14:creationId xmlns:p14="http://schemas.microsoft.com/office/powerpoint/2010/main" val="117571284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z-Cyrl-UZ" sz="3600" b="1" dirty="0">
                <a:solidFill>
                  <a:srgbClr val="1F497D">
                    <a:lumMod val="75000"/>
                  </a:srgbClr>
                </a:solidFill>
                <a:latin typeface="Times New Roman"/>
                <a:ea typeface="Calibri"/>
                <a:cs typeface="Times New Roman"/>
              </a:rPr>
              <a:t>Одноклассники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>
            <a:normAutofit fontScale="77500" lnSpcReduction="20000"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uz-Cyrl-UZ" dirty="0">
                <a:latin typeface="Times New Roman"/>
                <a:ea typeface="Calibri"/>
                <a:cs typeface="Times New Roman"/>
              </a:rPr>
              <a:t>Эта платформа продвижения отличается от уже рассмотренных нами в первую очередь возрастным фактором. </a:t>
            </a:r>
            <a:endParaRPr lang="uz-Cyrl-UZ" dirty="0" smtClean="0">
              <a:latin typeface="Times New Roman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endParaRPr lang="uz-Cyrl-UZ" dirty="0">
              <a:latin typeface="Times New Roman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uz-Cyrl-UZ" dirty="0" smtClean="0">
                <a:latin typeface="Times New Roman"/>
                <a:ea typeface="Calibri"/>
                <a:cs typeface="Times New Roman"/>
              </a:rPr>
              <a:t>Условно </a:t>
            </a:r>
            <a:r>
              <a:rPr lang="uz-Cyrl-UZ" dirty="0">
                <a:latin typeface="Times New Roman"/>
                <a:ea typeface="Calibri"/>
                <a:cs typeface="Times New Roman"/>
              </a:rPr>
              <a:t>его можно охарактеризовать как «35+». </a:t>
            </a:r>
            <a:endParaRPr lang="uz-Cyrl-UZ" dirty="0" smtClean="0">
              <a:latin typeface="Times New Roman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endParaRPr lang="uz-Cyrl-UZ" dirty="0">
              <a:latin typeface="Times New Roman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uz-Cyrl-UZ" dirty="0" smtClean="0">
                <a:latin typeface="Times New Roman"/>
                <a:ea typeface="Calibri"/>
                <a:cs typeface="Times New Roman"/>
              </a:rPr>
              <a:t>Отметим </a:t>
            </a:r>
            <a:r>
              <a:rPr lang="uz-Cyrl-UZ" dirty="0">
                <a:latin typeface="Times New Roman"/>
                <a:ea typeface="Calibri"/>
                <a:cs typeface="Times New Roman"/>
              </a:rPr>
              <a:t>также относительно невысокие цены на спектр услуг продвижения.</a:t>
            </a:r>
            <a:endParaRPr lang="ru-RU" sz="2400" dirty="0">
              <a:ea typeface="Calibri"/>
              <a:cs typeface="Times New Roman"/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040" y="2132856"/>
            <a:ext cx="3024336" cy="3168352"/>
          </a:xfrm>
        </p:spPr>
      </p:pic>
    </p:spTree>
    <p:extLst>
      <p:ext uri="{BB962C8B-B14F-4D97-AF65-F5344CB8AC3E}">
        <p14:creationId xmlns:p14="http://schemas.microsoft.com/office/powerpoint/2010/main" val="256725746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z-Cyrl-UZ" sz="3600" b="1" dirty="0">
                <a:solidFill>
                  <a:srgbClr val="1F497D">
                    <a:lumMod val="75000"/>
                  </a:srgbClr>
                </a:solidFill>
                <a:latin typeface="Times New Roman"/>
                <a:ea typeface="Calibri"/>
                <a:cs typeface="Times New Roman"/>
              </a:rPr>
              <a:t>Одноклассники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15616" y="1600200"/>
            <a:ext cx="7571184" cy="4525963"/>
          </a:xfrm>
        </p:spPr>
        <p:txBody>
          <a:bodyPr>
            <a:normAutofit fontScale="92500" lnSpcReduction="20000"/>
          </a:bodyPr>
          <a:lstStyle/>
          <a:p>
            <a:r>
              <a:rPr lang="uz-Cyrl-UZ" dirty="0">
                <a:latin typeface="Times New Roman"/>
                <a:ea typeface="Calibri"/>
              </a:rPr>
              <a:t>«Одноклассники» могут быть полезны следующими своими характеристиками: присутствием платежеспособных пользователей и вирусным мехнизмом распространения контента. </a:t>
            </a:r>
            <a:endParaRPr lang="uz-Cyrl-UZ" dirty="0" smtClean="0">
              <a:latin typeface="Times New Roman"/>
              <a:ea typeface="Calibri"/>
            </a:endParaRPr>
          </a:p>
          <a:p>
            <a:endParaRPr lang="uz-Cyrl-UZ" dirty="0">
              <a:latin typeface="Times New Roman"/>
              <a:ea typeface="Calibri"/>
            </a:endParaRPr>
          </a:p>
          <a:p>
            <a:r>
              <a:rPr lang="uz-Cyrl-UZ" dirty="0" smtClean="0">
                <a:latin typeface="Times New Roman"/>
                <a:ea typeface="Calibri"/>
              </a:rPr>
              <a:t>Он </a:t>
            </a:r>
            <a:r>
              <a:rPr lang="uz-Cyrl-UZ" dirty="0">
                <a:latin typeface="Times New Roman"/>
                <a:ea typeface="Calibri"/>
              </a:rPr>
              <a:t>сводится к довольно простым алгоритмам: запись, оценённая одним пользователем, автоматически отображается в новостной ленте его подписчиков и друзей.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9502125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z-Cyrl-UZ" sz="3600" b="1" dirty="0">
                <a:solidFill>
                  <a:srgbClr val="1F497D">
                    <a:lumMod val="75000"/>
                  </a:srgbClr>
                </a:solidFill>
                <a:latin typeface="Times New Roman"/>
                <a:ea typeface="Calibri"/>
                <a:cs typeface="Times New Roman"/>
              </a:rPr>
              <a:t>Facebook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lvl="0"/>
            <a:endParaRPr lang="uz-Cyrl-UZ" b="1" dirty="0" smtClean="0">
              <a:solidFill>
                <a:srgbClr val="1F497D">
                  <a:lumMod val="75000"/>
                </a:srgb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endParaRPr lang="uz-Cyrl-UZ" b="1" dirty="0">
              <a:solidFill>
                <a:srgbClr val="1F497D">
                  <a:lumMod val="75000"/>
                </a:srgb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uz-Cyrl-UZ" b="1" dirty="0" smtClean="0">
                <a:solidFill>
                  <a:srgbClr val="1F497D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Что </a:t>
            </a:r>
            <a:r>
              <a:rPr lang="uz-Cyrl-UZ" b="1" dirty="0">
                <a:solidFill>
                  <a:srgbClr val="1F497D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 нём знаем?</a:t>
            </a:r>
            <a:endParaRPr lang="ru-RU" b="1" dirty="0">
              <a:solidFill>
                <a:srgbClr val="1F497D">
                  <a:lumMod val="75000"/>
                </a:srgb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1916832"/>
            <a:ext cx="3409950" cy="3672408"/>
          </a:xfrm>
        </p:spPr>
      </p:pic>
    </p:spTree>
    <p:extLst>
      <p:ext uri="{BB962C8B-B14F-4D97-AF65-F5344CB8AC3E}">
        <p14:creationId xmlns:p14="http://schemas.microsoft.com/office/powerpoint/2010/main" val="371836488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uz-Cyrl-UZ" sz="3600" b="1" dirty="0">
                <a:solidFill>
                  <a:schemeClr val="tx2">
                    <a:lumMod val="75000"/>
                  </a:schemeClr>
                </a:solidFill>
                <a:latin typeface="Times New Roman"/>
                <a:ea typeface="Calibri"/>
                <a:cs typeface="Times New Roman"/>
              </a:rPr>
              <a:t>Facebook</a:t>
            </a:r>
            <a:endParaRPr lang="ru-RU" sz="3600" b="1" dirty="0">
              <a:solidFill>
                <a:schemeClr val="tx2">
                  <a:lumMod val="75000"/>
                </a:schemeClr>
              </a:solidFill>
              <a:ea typeface="Calibri"/>
              <a:cs typeface="Times New Roman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uz-Cyrl-UZ" dirty="0">
                <a:latin typeface="Times New Roman"/>
                <a:ea typeface="Calibri"/>
                <a:cs typeface="Times New Roman"/>
              </a:rPr>
              <a:t>Если попытаться вкратце охарактеризовать аудиторию Facebook, то её составляют платежеспособные представители разных возрастных и профессиональных сегментов. 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10000"/>
          </a:bodyPr>
          <a:lstStyle/>
          <a:p>
            <a:r>
              <a:rPr lang="uz-Cyrl-UZ" dirty="0">
                <a:latin typeface="Times New Roman"/>
                <a:ea typeface="Calibri"/>
                <a:cs typeface="Times New Roman"/>
              </a:rPr>
              <a:t>В категорию активных пользователей попадает около сорока процентов людей возрастной группы «25-35 лет», тридцать процентов составляют люди постарше, от 35 до 44, и около двадцати трёх процентов  — те, кому за 45.</a:t>
            </a:r>
            <a:endParaRPr lang="ru-RU" sz="2400" dirty="0">
              <a:ea typeface="Calibri"/>
              <a:cs typeface="Times New Roman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0500931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z-Cyrl-UZ" sz="3600" b="1" dirty="0">
                <a:solidFill>
                  <a:srgbClr val="1F497D">
                    <a:lumMod val="75000"/>
                  </a:srgbClr>
                </a:solidFill>
                <a:latin typeface="Times New Roman"/>
                <a:ea typeface="Calibri"/>
                <a:cs typeface="Times New Roman"/>
              </a:rPr>
              <a:t>Facebook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59632" y="1600200"/>
            <a:ext cx="7427168" cy="4525963"/>
          </a:xfrm>
        </p:spPr>
        <p:txBody>
          <a:bodyPr>
            <a:normAutofit fontScale="92500" lnSpcReduction="10000"/>
          </a:bodyPr>
          <a:lstStyle/>
          <a:p>
            <a:r>
              <a:rPr lang="uz-Cyrl-UZ" dirty="0">
                <a:latin typeface="Times New Roman"/>
                <a:ea typeface="Calibri"/>
              </a:rPr>
              <a:t>Если Инстаграм и Вконтакте мы отнесли к площадкам с яркой доминантой визуального контента, то Фейсбук, без сомнения, обращён к текстовым материалам. </a:t>
            </a:r>
            <a:endParaRPr lang="uz-Cyrl-UZ" dirty="0" smtClean="0">
              <a:latin typeface="Times New Roman"/>
              <a:ea typeface="Calibri"/>
            </a:endParaRPr>
          </a:p>
          <a:p>
            <a:endParaRPr lang="uz-Cyrl-UZ" dirty="0">
              <a:latin typeface="Times New Roman"/>
              <a:ea typeface="Calibri"/>
            </a:endParaRPr>
          </a:p>
          <a:p>
            <a:r>
              <a:rPr lang="uz-Cyrl-UZ" dirty="0" smtClean="0">
                <a:latin typeface="Times New Roman"/>
                <a:ea typeface="Calibri"/>
              </a:rPr>
              <a:t>Сама </a:t>
            </a:r>
            <a:r>
              <a:rPr lang="uz-Cyrl-UZ" dirty="0">
                <a:latin typeface="Times New Roman"/>
                <a:ea typeface="Calibri"/>
              </a:rPr>
              <a:t>социальная сеть позиционирует себя как универсальную, но большинство контента сводится всё же к информирующему тексту.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9899699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3600" b="1" dirty="0">
                <a:solidFill>
                  <a:schemeClr val="tx2">
                    <a:lumMod val="75000"/>
                  </a:schemeClr>
                </a:solidFill>
                <a:latin typeface="Times New Roman"/>
                <a:ea typeface="Calibri"/>
                <a:cs typeface="Times New Roman"/>
              </a:rPr>
              <a:t>Содержание с</a:t>
            </a:r>
            <a:r>
              <a:rPr lang="uz-Cyrl-UZ" sz="3600" b="1" dirty="0">
                <a:solidFill>
                  <a:schemeClr val="tx2">
                    <a:lumMod val="75000"/>
                  </a:schemeClr>
                </a:solidFill>
                <a:latin typeface="Times New Roman"/>
                <a:ea typeface="Calibri"/>
                <a:cs typeface="Times New Roman"/>
              </a:rPr>
              <a:t>ессии</a:t>
            </a:r>
            <a:r>
              <a:rPr lang="ru-RU" sz="3600" b="1" dirty="0">
                <a:solidFill>
                  <a:schemeClr val="tx2">
                    <a:lumMod val="75000"/>
                  </a:schemeClr>
                </a:solidFill>
                <a:latin typeface="Times New Roman"/>
                <a:ea typeface="Calibri"/>
                <a:cs typeface="Times New Roman"/>
              </a:rPr>
              <a:t>:</a:t>
            </a:r>
            <a:endParaRPr lang="ru-RU" sz="3600" b="1" dirty="0">
              <a:solidFill>
                <a:schemeClr val="tx2">
                  <a:lumMod val="75000"/>
                </a:schemeClr>
              </a:solidFill>
              <a:ea typeface="Calibri"/>
              <a:cs typeface="Times New Roman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971600" y="1600200"/>
            <a:ext cx="3524200" cy="4525963"/>
          </a:xfrm>
        </p:spPr>
        <p:txBody>
          <a:bodyPr>
            <a:normAutofit fontScale="77500" lnSpcReduction="20000"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dirty="0" smtClean="0">
                <a:latin typeface="Times New Roman"/>
                <a:ea typeface="Calibri"/>
                <a:cs typeface="Times New Roman"/>
              </a:rPr>
              <a:t>Целевая </a:t>
            </a:r>
            <a:r>
              <a:rPr lang="ru-RU" dirty="0">
                <a:latin typeface="Times New Roman"/>
                <a:ea typeface="Calibri"/>
                <a:cs typeface="Times New Roman"/>
              </a:rPr>
              <a:t>аудитория и где её </a:t>
            </a:r>
            <a:r>
              <a:rPr lang="ru-RU" dirty="0" smtClean="0">
                <a:latin typeface="Times New Roman"/>
                <a:ea typeface="Calibri"/>
                <a:cs typeface="Times New Roman"/>
              </a:rPr>
              <a:t>искать?</a:t>
            </a:r>
          </a:p>
          <a:p>
            <a:pPr>
              <a:lnSpc>
                <a:spcPct val="115000"/>
              </a:lnSpc>
              <a:spcAft>
                <a:spcPts val="0"/>
              </a:spcAft>
            </a:pPr>
            <a:endParaRPr lang="ru-RU" sz="2400" dirty="0"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dirty="0" smtClean="0">
                <a:latin typeface="Times New Roman"/>
                <a:ea typeface="Calibri"/>
                <a:cs typeface="Times New Roman"/>
              </a:rPr>
              <a:t>Каналы </a:t>
            </a:r>
            <a:r>
              <a:rPr lang="ru-RU" dirty="0">
                <a:latin typeface="Times New Roman"/>
                <a:ea typeface="Calibri"/>
                <a:cs typeface="Times New Roman"/>
              </a:rPr>
              <a:t>продвижения: какие именно подойдут лично </a:t>
            </a:r>
            <a:r>
              <a:rPr lang="ru-RU" dirty="0" smtClean="0">
                <a:latin typeface="Times New Roman"/>
                <a:ea typeface="Calibri"/>
                <a:cs typeface="Times New Roman"/>
              </a:rPr>
              <a:t>вам:</a:t>
            </a:r>
            <a:endParaRPr lang="ru-RU" sz="2400" dirty="0"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en-US" dirty="0" smtClean="0">
                <a:latin typeface="Times New Roman"/>
                <a:ea typeface="Calibri"/>
                <a:cs typeface="Times New Roman"/>
              </a:rPr>
              <a:t>Instagram</a:t>
            </a:r>
            <a:r>
              <a:rPr lang="uz-Cyrl-UZ" dirty="0" smtClean="0">
                <a:latin typeface="Times New Roman"/>
                <a:ea typeface="Calibri"/>
                <a:cs typeface="Times New Roman"/>
              </a:rPr>
              <a:t>;</a:t>
            </a:r>
            <a:endParaRPr lang="ru-RU" sz="2400" dirty="0"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dirty="0" err="1" smtClean="0">
                <a:latin typeface="Times New Roman"/>
                <a:ea typeface="Calibri"/>
                <a:cs typeface="Times New Roman"/>
              </a:rPr>
              <a:t>Вконтакте</a:t>
            </a:r>
            <a:r>
              <a:rPr lang="ru-RU" dirty="0" smtClean="0">
                <a:latin typeface="Times New Roman"/>
                <a:ea typeface="Calibri"/>
                <a:cs typeface="Times New Roman"/>
              </a:rPr>
              <a:t>;</a:t>
            </a:r>
            <a:endParaRPr lang="ru-RU" sz="2400" dirty="0"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dirty="0" smtClean="0">
                <a:latin typeface="Times New Roman"/>
                <a:ea typeface="Calibri"/>
                <a:cs typeface="Times New Roman"/>
              </a:rPr>
              <a:t>Одноклассники;</a:t>
            </a:r>
            <a:endParaRPr lang="ru-RU" sz="2400" dirty="0"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en-US" dirty="0" smtClean="0">
                <a:latin typeface="Times New Roman"/>
                <a:ea typeface="Calibri"/>
                <a:cs typeface="Times New Roman"/>
              </a:rPr>
              <a:t>Facebook</a:t>
            </a:r>
            <a:r>
              <a:rPr lang="uz-Cyrl-UZ" dirty="0">
                <a:latin typeface="Times New Roman"/>
                <a:ea typeface="Calibri"/>
                <a:cs typeface="Times New Roman"/>
              </a:rPr>
              <a:t>.</a:t>
            </a:r>
            <a:endParaRPr lang="ru-RU" sz="2400" dirty="0">
              <a:ea typeface="Calibri"/>
              <a:cs typeface="Times New Roman"/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004048" y="1600200"/>
            <a:ext cx="3682752" cy="4525963"/>
          </a:xfrm>
        </p:spPr>
        <p:txBody>
          <a:bodyPr>
            <a:normAutofit fontScale="77500" lnSpcReduction="20000"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dirty="0" smtClean="0">
                <a:latin typeface="Times New Roman"/>
                <a:ea typeface="Calibri"/>
                <a:cs typeface="Times New Roman"/>
              </a:rPr>
              <a:t>Как </a:t>
            </a:r>
            <a:r>
              <a:rPr lang="ru-RU" dirty="0">
                <a:latin typeface="Times New Roman"/>
                <a:ea typeface="Calibri"/>
                <a:cs typeface="Times New Roman"/>
              </a:rPr>
              <a:t>самостоятельно (и успешно!) запустить продвижение в социальных </a:t>
            </a:r>
            <a:r>
              <a:rPr lang="ru-RU" dirty="0" smtClean="0">
                <a:latin typeface="Times New Roman"/>
                <a:ea typeface="Calibri"/>
                <a:cs typeface="Times New Roman"/>
              </a:rPr>
              <a:t>сетях?</a:t>
            </a:r>
          </a:p>
          <a:p>
            <a:pPr marL="0" indent="0">
              <a:lnSpc>
                <a:spcPct val="115000"/>
              </a:lnSpc>
              <a:spcAft>
                <a:spcPts val="0"/>
              </a:spcAft>
              <a:buNone/>
            </a:pPr>
            <a:endParaRPr lang="ru-RU" sz="2400" dirty="0"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dirty="0" smtClean="0">
                <a:latin typeface="Times New Roman"/>
                <a:ea typeface="Calibri"/>
                <a:cs typeface="Times New Roman"/>
              </a:rPr>
              <a:t>Продвижение </a:t>
            </a:r>
            <a:r>
              <a:rPr lang="ru-RU" dirty="0" err="1" smtClean="0">
                <a:latin typeface="Times New Roman"/>
                <a:ea typeface="Calibri"/>
                <a:cs typeface="Times New Roman"/>
              </a:rPr>
              <a:t>Вконтакте</a:t>
            </a:r>
            <a:r>
              <a:rPr lang="ru-RU" dirty="0">
                <a:latin typeface="Times New Roman"/>
                <a:ea typeface="Calibri"/>
                <a:cs typeface="Times New Roman"/>
              </a:rPr>
              <a:t>;</a:t>
            </a:r>
            <a:endParaRPr lang="ru-RU" sz="2400" dirty="0"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dirty="0" smtClean="0">
                <a:latin typeface="Times New Roman"/>
                <a:ea typeface="Calibri"/>
                <a:cs typeface="Times New Roman"/>
              </a:rPr>
              <a:t>Продвижение </a:t>
            </a:r>
            <a:r>
              <a:rPr lang="ru-RU" dirty="0">
                <a:latin typeface="Times New Roman"/>
                <a:ea typeface="Calibri"/>
                <a:cs typeface="Times New Roman"/>
              </a:rPr>
              <a:t>в </a:t>
            </a:r>
            <a:r>
              <a:rPr lang="en-US" dirty="0" smtClean="0">
                <a:latin typeface="Times New Roman"/>
                <a:ea typeface="Calibri"/>
                <a:cs typeface="Times New Roman"/>
              </a:rPr>
              <a:t>Instagram</a:t>
            </a:r>
            <a:r>
              <a:rPr lang="uz-Cyrl-UZ" dirty="0" smtClean="0">
                <a:latin typeface="Times New Roman"/>
                <a:ea typeface="Calibri"/>
                <a:cs typeface="Times New Roman"/>
              </a:rPr>
              <a:t>;</a:t>
            </a:r>
            <a:endParaRPr lang="ru-RU" sz="2400" dirty="0"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dirty="0" smtClean="0">
                <a:latin typeface="Times New Roman"/>
                <a:ea typeface="Calibri"/>
                <a:cs typeface="Times New Roman"/>
              </a:rPr>
              <a:t>Продвижение </a:t>
            </a:r>
            <a:r>
              <a:rPr lang="ru-RU" dirty="0">
                <a:latin typeface="Times New Roman"/>
                <a:ea typeface="Calibri"/>
                <a:cs typeface="Times New Roman"/>
              </a:rPr>
              <a:t>в </a:t>
            </a:r>
            <a:r>
              <a:rPr lang="ru-RU" dirty="0" smtClean="0">
                <a:latin typeface="Times New Roman"/>
                <a:ea typeface="Calibri"/>
                <a:cs typeface="Times New Roman"/>
              </a:rPr>
              <a:t>Одноклассниках;</a:t>
            </a:r>
            <a:endParaRPr lang="ru-RU" sz="2400" dirty="0"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en-US" dirty="0" err="1" smtClean="0">
                <a:latin typeface="Times New Roman"/>
                <a:ea typeface="Calibri"/>
                <a:cs typeface="Times New Roman"/>
              </a:rPr>
              <a:t>Продвижение</a:t>
            </a:r>
            <a:r>
              <a:rPr lang="en-US" dirty="0" smtClean="0">
                <a:latin typeface="Times New Roman"/>
                <a:ea typeface="Calibri"/>
                <a:cs typeface="Times New Roman"/>
              </a:rPr>
              <a:t> </a:t>
            </a:r>
            <a:r>
              <a:rPr lang="en-US" dirty="0">
                <a:latin typeface="Times New Roman"/>
                <a:ea typeface="Calibri"/>
                <a:cs typeface="Times New Roman"/>
              </a:rPr>
              <a:t>в </a:t>
            </a:r>
            <a:r>
              <a:rPr lang="en-US" dirty="0" smtClean="0">
                <a:latin typeface="Times New Roman"/>
                <a:ea typeface="Calibri"/>
                <a:cs typeface="Times New Roman"/>
              </a:rPr>
              <a:t>Facebook</a:t>
            </a:r>
            <a:r>
              <a:rPr lang="uz-Cyrl-UZ" dirty="0" smtClean="0">
                <a:latin typeface="Times New Roman"/>
                <a:ea typeface="Calibri"/>
                <a:cs typeface="Times New Roman"/>
              </a:rPr>
              <a:t>;</a:t>
            </a:r>
          </a:p>
          <a:p>
            <a:pPr>
              <a:lnSpc>
                <a:spcPct val="115000"/>
              </a:lnSpc>
              <a:spcAft>
                <a:spcPts val="0"/>
              </a:spcAft>
            </a:pPr>
            <a:endParaRPr lang="ru-RU" sz="2400" dirty="0">
              <a:ea typeface="Calibri"/>
              <a:cs typeface="Times New Roman"/>
            </a:endParaRPr>
          </a:p>
          <a:p>
            <a:r>
              <a:rPr lang="ru-RU" dirty="0">
                <a:latin typeface="Times New Roman"/>
                <a:ea typeface="Calibri"/>
                <a:cs typeface="Times New Roman"/>
              </a:rPr>
              <a:t>Р</a:t>
            </a:r>
            <a:r>
              <a:rPr lang="ru-RU" dirty="0" smtClean="0">
                <a:latin typeface="Times New Roman"/>
                <a:ea typeface="Calibri"/>
                <a:cs typeface="Times New Roman"/>
              </a:rPr>
              <a:t>абота </a:t>
            </a:r>
            <a:r>
              <a:rPr lang="ru-RU" dirty="0">
                <a:latin typeface="Times New Roman"/>
                <a:ea typeface="Calibri"/>
                <a:cs typeface="Times New Roman"/>
              </a:rPr>
              <a:t>с </a:t>
            </a:r>
            <a:r>
              <a:rPr lang="ru-RU" dirty="0" smtClean="0">
                <a:latin typeface="Times New Roman"/>
                <a:ea typeface="Calibri"/>
                <a:cs typeface="Times New Roman"/>
              </a:rPr>
              <a:t>комментариями.</a:t>
            </a:r>
            <a:endParaRPr lang="ru-RU" dirty="0">
              <a:latin typeface="Times New Roman"/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76065635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z-Cyrl-UZ" sz="3600" b="1" dirty="0">
                <a:solidFill>
                  <a:srgbClr val="1F497D">
                    <a:lumMod val="75000"/>
                  </a:srgbClr>
                </a:solidFill>
                <a:latin typeface="Times New Roman"/>
                <a:ea typeface="Calibri"/>
                <a:cs typeface="Times New Roman"/>
              </a:rPr>
              <a:t>Facebook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>
            <a:normAutofit fontScale="85000" lnSpcReduction="20000"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uz-Cyrl-UZ" dirty="0">
                <a:latin typeface="Times New Roman"/>
                <a:ea typeface="Calibri"/>
                <a:cs typeface="Times New Roman"/>
              </a:rPr>
              <a:t>Фейсбук вцелом лоялен к любым разновидностям бизнеса, будь то B2B или личные бренды. </a:t>
            </a:r>
            <a:endParaRPr lang="uz-Cyrl-UZ" dirty="0" smtClean="0">
              <a:latin typeface="Times New Roman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endParaRPr lang="uz-Cyrl-UZ" dirty="0">
              <a:latin typeface="Times New Roman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uz-Cyrl-UZ" dirty="0" smtClean="0">
                <a:latin typeface="Times New Roman"/>
                <a:ea typeface="Calibri"/>
                <a:cs typeface="Times New Roman"/>
              </a:rPr>
              <a:t>Здесь </a:t>
            </a:r>
            <a:r>
              <a:rPr lang="uz-Cyrl-UZ" dirty="0">
                <a:latin typeface="Times New Roman"/>
                <a:ea typeface="Calibri"/>
                <a:cs typeface="Times New Roman"/>
              </a:rPr>
              <a:t>много примеров качественного и успешного продвижения проектов самого разного характера: </a:t>
            </a:r>
            <a:r>
              <a:rPr lang="uz-Cyrl-UZ" dirty="0" smtClean="0">
                <a:latin typeface="Times New Roman"/>
                <a:ea typeface="Calibri"/>
                <a:cs typeface="Times New Roman"/>
              </a:rPr>
              <a:t>коммуникационного</a:t>
            </a:r>
            <a:r>
              <a:rPr lang="uz-Cyrl-UZ" dirty="0">
                <a:latin typeface="Times New Roman"/>
                <a:ea typeface="Calibri"/>
                <a:cs typeface="Times New Roman"/>
              </a:rPr>
              <a:t>, спортивного и досугового.</a:t>
            </a:r>
            <a:endParaRPr lang="ru-RU" sz="2400" dirty="0">
              <a:ea typeface="Calibri"/>
              <a:cs typeface="Times New Roman"/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4048" y="1844824"/>
            <a:ext cx="2892177" cy="4176464"/>
          </a:xfrm>
        </p:spPr>
      </p:pic>
    </p:spTree>
    <p:extLst>
      <p:ext uri="{BB962C8B-B14F-4D97-AF65-F5344CB8AC3E}">
        <p14:creationId xmlns:p14="http://schemas.microsoft.com/office/powerpoint/2010/main" val="259066859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z-Cyrl-UZ" sz="3600" b="1" dirty="0">
                <a:solidFill>
                  <a:srgbClr val="1F497D">
                    <a:lumMod val="75000"/>
                  </a:srgbClr>
                </a:solidFill>
                <a:latin typeface="Times New Roman"/>
                <a:ea typeface="Calibri"/>
                <a:cs typeface="Times New Roman"/>
              </a:rPr>
              <a:t>Facebook</a:t>
            </a: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8237" y="1700808"/>
            <a:ext cx="3145731" cy="3528392"/>
          </a:xfrm>
        </p:spPr>
      </p:pic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28800"/>
            <a:ext cx="4038600" cy="4497363"/>
          </a:xfrm>
        </p:spPr>
        <p:txBody>
          <a:bodyPr>
            <a:norm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uz-Cyrl-UZ" dirty="0">
                <a:latin typeface="Times New Roman"/>
                <a:ea typeface="Calibri"/>
                <a:cs typeface="Times New Roman"/>
              </a:rPr>
              <a:t>Стоит учитывать комфортную работу с настройками SMM, качественный охват ЦА, а также работу с зарубежным сегментом. </a:t>
            </a:r>
            <a:endParaRPr lang="uz-Cyrl-UZ" dirty="0" smtClean="0">
              <a:latin typeface="Times New Roman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endParaRPr lang="uz-Cyrl-UZ" dirty="0">
              <a:latin typeface="Times New Roman"/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401690076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z-Cyrl-UZ" sz="3600" b="1" dirty="0">
                <a:solidFill>
                  <a:srgbClr val="1F497D">
                    <a:lumMod val="75000"/>
                  </a:srgbClr>
                </a:solidFill>
                <a:latin typeface="Times New Roman"/>
                <a:ea typeface="Calibri"/>
                <a:cs typeface="Times New Roman"/>
              </a:rPr>
              <a:t>Facebook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uz-Cyrl-UZ" dirty="0">
                <a:latin typeface="Times New Roman"/>
                <a:ea typeface="Calibri"/>
              </a:rPr>
              <a:t>Итак, мы только что рассмотрели особенности социальных сетей и работы с ними. </a:t>
            </a:r>
            <a:endParaRPr lang="uz-Cyrl-UZ" dirty="0" smtClean="0">
              <a:latin typeface="Times New Roman"/>
              <a:ea typeface="Calibri"/>
            </a:endParaRPr>
          </a:p>
          <a:p>
            <a:endParaRPr lang="uz-Cyrl-UZ" dirty="0">
              <a:latin typeface="Times New Roman"/>
              <a:ea typeface="Calibri"/>
            </a:endParaRPr>
          </a:p>
          <a:p>
            <a:r>
              <a:rPr lang="uz-Cyrl-UZ" dirty="0" smtClean="0">
                <a:latin typeface="Times New Roman"/>
                <a:ea typeface="Calibri"/>
              </a:rPr>
              <a:t>Почти </a:t>
            </a:r>
            <a:r>
              <a:rPr lang="uz-Cyrl-UZ" dirty="0">
                <a:latin typeface="Times New Roman"/>
                <a:ea typeface="Calibri"/>
              </a:rPr>
              <a:t>уверены, вы уже смогли сложить представление о наиболее удачной площадке для продвижения вашего проекта.</a:t>
            </a: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8064" y="2060848"/>
            <a:ext cx="2590998" cy="3017912"/>
          </a:xfrm>
        </p:spPr>
      </p:pic>
    </p:spTree>
    <p:extLst>
      <p:ext uri="{BB962C8B-B14F-4D97-AF65-F5344CB8AC3E}">
        <p14:creationId xmlns:p14="http://schemas.microsoft.com/office/powerpoint/2010/main" val="401690076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z-Cyrl-UZ" sz="36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Что дальше...</a:t>
            </a:r>
            <a:endParaRPr lang="ru-RU" sz="3600" b="1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59632" y="1600200"/>
            <a:ext cx="7427168" cy="4525963"/>
          </a:xfrm>
        </p:spPr>
        <p:txBody>
          <a:bodyPr>
            <a:normAutofit fontScale="85000" lnSpcReduction="10000"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uz-Cyrl-UZ" dirty="0">
                <a:latin typeface="Times New Roman"/>
                <a:ea typeface="Calibri"/>
                <a:cs typeface="Times New Roman"/>
              </a:rPr>
              <a:t>В следующей части </a:t>
            </a:r>
            <a:r>
              <a:rPr lang="uz-Cyrl-UZ" dirty="0" smtClean="0">
                <a:latin typeface="Times New Roman"/>
                <a:ea typeface="Calibri"/>
                <a:cs typeface="Times New Roman"/>
              </a:rPr>
              <a:t>нашей сессии </a:t>
            </a:r>
            <a:r>
              <a:rPr lang="uz-Cyrl-UZ" dirty="0">
                <a:latin typeface="Times New Roman"/>
                <a:ea typeface="Calibri"/>
                <a:cs typeface="Times New Roman"/>
              </a:rPr>
              <a:t>мы остановимся на практических рекомендациях в области SMM и сделаем это в форме пошагового руководства. </a:t>
            </a:r>
            <a:endParaRPr lang="uz-Cyrl-UZ" dirty="0" smtClean="0">
              <a:latin typeface="Times New Roman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endParaRPr lang="uz-Cyrl-UZ" dirty="0">
              <a:latin typeface="Times New Roman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uz-Cyrl-UZ" dirty="0" smtClean="0">
                <a:latin typeface="Times New Roman"/>
                <a:ea typeface="Calibri"/>
                <a:cs typeface="Times New Roman"/>
              </a:rPr>
              <a:t>Для </a:t>
            </a:r>
            <a:r>
              <a:rPr lang="uz-Cyrl-UZ" dirty="0">
                <a:latin typeface="Times New Roman"/>
                <a:ea typeface="Calibri"/>
                <a:cs typeface="Times New Roman"/>
              </a:rPr>
              <a:t>начала сфокусируемся на вопросах оформления контента, затем – способах его продвижения, ну и не забудем поговорить о контроле результата, конечно.</a:t>
            </a:r>
            <a:endParaRPr lang="ru-RU" sz="2800" dirty="0">
              <a:ea typeface="Calibri"/>
              <a:cs typeface="Times New Roman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1621707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uz-Cyrl-UZ" sz="4000" b="1" dirty="0" smtClean="0">
                <a:solidFill>
                  <a:schemeClr val="tx2">
                    <a:lumMod val="75000"/>
                  </a:schemeClr>
                </a:solidFill>
                <a:latin typeface="Times New Roman"/>
                <a:ea typeface="Calibri"/>
                <a:cs typeface="Times New Roman"/>
              </a:rPr>
              <a:t/>
            </a:r>
            <a:br>
              <a:rPr lang="uz-Cyrl-UZ" sz="4000" b="1" dirty="0" smtClean="0">
                <a:solidFill>
                  <a:schemeClr val="tx2">
                    <a:lumMod val="75000"/>
                  </a:schemeClr>
                </a:solidFill>
                <a:latin typeface="Times New Roman"/>
                <a:ea typeface="Calibri"/>
                <a:cs typeface="Times New Roman"/>
              </a:rPr>
            </a:br>
            <a:r>
              <a:rPr lang="uz-Cyrl-UZ" sz="4000" b="1" dirty="0" smtClean="0">
                <a:solidFill>
                  <a:schemeClr val="tx2">
                    <a:lumMod val="75000"/>
                  </a:schemeClr>
                </a:solidFill>
                <a:latin typeface="Times New Roman"/>
                <a:ea typeface="Calibri"/>
                <a:cs typeface="Times New Roman"/>
              </a:rPr>
              <a:t>Продвижение </a:t>
            </a:r>
            <a:r>
              <a:rPr lang="uz-Cyrl-UZ" sz="4000" b="1" dirty="0">
                <a:solidFill>
                  <a:schemeClr val="tx2">
                    <a:lumMod val="75000"/>
                  </a:schemeClr>
                </a:solidFill>
                <a:latin typeface="Times New Roman"/>
                <a:ea typeface="Calibri"/>
                <a:cs typeface="Times New Roman"/>
              </a:rPr>
              <a:t>Вконтакте</a:t>
            </a:r>
            <a:r>
              <a:rPr lang="ru-RU" sz="4000" dirty="0">
                <a:ea typeface="Calibri"/>
                <a:cs typeface="Times New Roman"/>
              </a:rPr>
              <a:t/>
            </a:r>
            <a:br>
              <a:rPr lang="ru-RU" sz="4000" dirty="0">
                <a:ea typeface="Calibri"/>
                <a:cs typeface="Times New Roman"/>
              </a:rPr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uz-Cyrl-UZ" dirty="0">
                <a:latin typeface="Times New Roman"/>
                <a:ea typeface="Calibri"/>
              </a:rPr>
              <a:t>«Самодеятельность» в вопросе работы с контентом хороша, но до определённого уровня: если мы говорим о Вконтакте, то здесь существует перечень требований к оформлению публикаций, и их желательно учитывать. </a:t>
            </a:r>
            <a:endParaRPr lang="ru-RU" dirty="0"/>
          </a:p>
        </p:txBody>
      </p:sp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8774" y="1772816"/>
            <a:ext cx="2733625" cy="3456384"/>
          </a:xfrm>
        </p:spPr>
      </p:pic>
    </p:spTree>
    <p:extLst>
      <p:ext uri="{BB962C8B-B14F-4D97-AF65-F5344CB8AC3E}">
        <p14:creationId xmlns:p14="http://schemas.microsoft.com/office/powerpoint/2010/main" val="415340592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z-Cyrl-UZ" sz="3600" b="1" dirty="0">
                <a:solidFill>
                  <a:srgbClr val="1F497D">
                    <a:lumMod val="75000"/>
                  </a:srgbClr>
                </a:solidFill>
                <a:latin typeface="Times New Roman"/>
                <a:ea typeface="Calibri"/>
                <a:cs typeface="Times New Roman"/>
              </a:rPr>
              <a:t>Продвижение Вконтакте</a:t>
            </a: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3037" y="1844824"/>
            <a:ext cx="2840931" cy="3123257"/>
          </a:xfrm>
        </p:spPr>
      </p:pic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>
            <a:normAutofit fontScale="85000" lnSpcReduction="10000"/>
          </a:bodyPr>
          <a:lstStyle/>
          <a:p>
            <a:r>
              <a:rPr lang="uz-Cyrl-UZ" dirty="0">
                <a:latin typeface="Times New Roman"/>
                <a:ea typeface="Calibri"/>
              </a:rPr>
              <a:t>Для начала поработайте с визуальным оформлением страницы или паблика: дизайн обложки – это то, на чём в любом случае не стоит эконмить. </a:t>
            </a:r>
            <a:endParaRPr lang="uz-Cyrl-UZ" dirty="0" smtClean="0">
              <a:latin typeface="Times New Roman"/>
              <a:ea typeface="Calibri"/>
            </a:endParaRPr>
          </a:p>
          <a:p>
            <a:endParaRPr lang="uz-Cyrl-UZ" dirty="0">
              <a:latin typeface="Times New Roman"/>
              <a:ea typeface="Calibri"/>
            </a:endParaRPr>
          </a:p>
          <a:p>
            <a:r>
              <a:rPr lang="uz-Cyrl-UZ" dirty="0" smtClean="0">
                <a:latin typeface="Times New Roman"/>
                <a:ea typeface="Calibri"/>
              </a:rPr>
              <a:t>Решите</a:t>
            </a:r>
            <a:r>
              <a:rPr lang="uz-Cyrl-UZ" dirty="0">
                <a:latin typeface="Times New Roman"/>
                <a:ea typeface="Calibri"/>
              </a:rPr>
              <a:t>, какая из частей рисунка будет наиболее эффектно и информативно выглядеть в качестве аватарки.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4597815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z-Cyrl-UZ" sz="3600" b="1" dirty="0">
                <a:solidFill>
                  <a:srgbClr val="1F497D">
                    <a:lumMod val="75000"/>
                  </a:srgbClr>
                </a:solidFill>
                <a:latin typeface="Times New Roman"/>
                <a:ea typeface="Calibri"/>
                <a:cs typeface="Times New Roman"/>
              </a:rPr>
              <a:t>Продвижение Вконтакте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43608" y="1600200"/>
            <a:ext cx="7643192" cy="4525963"/>
          </a:xfrm>
        </p:spPr>
        <p:txBody>
          <a:bodyPr>
            <a:normAutofit lnSpcReduction="10000"/>
          </a:bodyPr>
          <a:lstStyle/>
          <a:p>
            <a:r>
              <a:rPr lang="uz-Cyrl-UZ" dirty="0">
                <a:latin typeface="Times New Roman"/>
                <a:ea typeface="Calibri"/>
              </a:rPr>
              <a:t>Работая с наполнением группы, старайтесь задействовать самые разные форматы постов: это могут быть </a:t>
            </a:r>
            <a:r>
              <a:rPr lang="uz-Cyrl-UZ" dirty="0" smtClean="0">
                <a:latin typeface="Times New Roman"/>
                <a:ea typeface="Calibri"/>
              </a:rPr>
              <a:t>видео-обзоры, </a:t>
            </a:r>
            <a:r>
              <a:rPr lang="uz-Cyrl-UZ" dirty="0">
                <a:latin typeface="Times New Roman"/>
                <a:ea typeface="Calibri"/>
              </a:rPr>
              <a:t>конкурсы, ответы на вопросы </a:t>
            </a:r>
            <a:r>
              <a:rPr lang="uz-Cyrl-UZ" dirty="0" smtClean="0">
                <a:latin typeface="Times New Roman"/>
                <a:ea typeface="Calibri"/>
              </a:rPr>
              <a:t>читателей</a:t>
            </a:r>
            <a:r>
              <a:rPr lang="uz-Cyrl-UZ" dirty="0">
                <a:latin typeface="Times New Roman"/>
                <a:ea typeface="Calibri"/>
              </a:rPr>
              <a:t>. </a:t>
            </a:r>
            <a:endParaRPr lang="uz-Cyrl-UZ" dirty="0" smtClean="0">
              <a:latin typeface="Times New Roman"/>
              <a:ea typeface="Calibri"/>
            </a:endParaRPr>
          </a:p>
          <a:p>
            <a:endParaRPr lang="uz-Cyrl-UZ" dirty="0">
              <a:latin typeface="Times New Roman"/>
              <a:ea typeface="Calibri"/>
            </a:endParaRPr>
          </a:p>
          <a:p>
            <a:r>
              <a:rPr lang="uz-Cyrl-UZ" dirty="0" smtClean="0">
                <a:latin typeface="Times New Roman"/>
                <a:ea typeface="Calibri"/>
              </a:rPr>
              <a:t>Генерация </a:t>
            </a:r>
            <a:r>
              <a:rPr lang="uz-Cyrl-UZ" dirty="0">
                <a:latin typeface="Times New Roman"/>
                <a:ea typeface="Calibri"/>
              </a:rPr>
              <a:t>контента – </a:t>
            </a:r>
            <a:r>
              <a:rPr lang="uz-Cyrl-UZ" dirty="0" smtClean="0">
                <a:latin typeface="Times New Roman"/>
                <a:ea typeface="Calibri"/>
              </a:rPr>
              <a:t>не </a:t>
            </a:r>
            <a:r>
              <a:rPr lang="uz-Cyrl-UZ" dirty="0">
                <a:latin typeface="Times New Roman"/>
                <a:ea typeface="Calibri"/>
              </a:rPr>
              <a:t>зацикливайтесь на череде продающих постов: много – не значит эффективно.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69049555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z-Cyrl-UZ" sz="3600" b="1" dirty="0">
                <a:solidFill>
                  <a:srgbClr val="1F497D">
                    <a:lumMod val="75000"/>
                  </a:srgbClr>
                </a:solidFill>
                <a:latin typeface="Times New Roman"/>
                <a:ea typeface="Calibri"/>
                <a:cs typeface="Times New Roman"/>
              </a:rPr>
              <a:t>Продвижение Вконтакте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uz-Cyrl-UZ" dirty="0">
                <a:latin typeface="Times New Roman"/>
                <a:ea typeface="Calibri"/>
                <a:cs typeface="Times New Roman"/>
              </a:rPr>
              <a:t>Помните, что внимание подписчиков привлечёт скорее не </a:t>
            </a:r>
            <a:r>
              <a:rPr lang="uz-Cyrl-UZ" dirty="0" smtClean="0">
                <a:latin typeface="Times New Roman"/>
                <a:ea typeface="Calibri"/>
                <a:cs typeface="Times New Roman"/>
              </a:rPr>
              <a:t>аналитика, </a:t>
            </a:r>
            <a:r>
              <a:rPr lang="uz-Cyrl-UZ" dirty="0">
                <a:latin typeface="Times New Roman"/>
                <a:ea typeface="Calibri"/>
                <a:cs typeface="Times New Roman"/>
              </a:rPr>
              <a:t>а развлекательный контент разного характера. </a:t>
            </a:r>
            <a:endParaRPr lang="uz-Cyrl-UZ" dirty="0" smtClean="0">
              <a:latin typeface="Times New Roman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endParaRPr lang="uz-Cyrl-UZ" dirty="0">
              <a:latin typeface="Times New Roman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uz-Cyrl-UZ" dirty="0" smtClean="0">
                <a:latin typeface="Times New Roman"/>
                <a:ea typeface="Calibri"/>
                <a:cs typeface="Times New Roman"/>
              </a:rPr>
              <a:t>Учтите </a:t>
            </a:r>
            <a:r>
              <a:rPr lang="uz-Cyrl-UZ" dirty="0">
                <a:latin typeface="Times New Roman"/>
                <a:ea typeface="Calibri"/>
                <a:cs typeface="Times New Roman"/>
              </a:rPr>
              <a:t>этот фактор, работая над контент-планом. 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10000"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uz-Cyrl-UZ" dirty="0">
                <a:latin typeface="Times New Roman"/>
                <a:ea typeface="Calibri"/>
                <a:cs typeface="Times New Roman"/>
              </a:rPr>
              <a:t>Составляйте его, опираясь на уже полученные данные о «топовых» постах и наиболее комментриуемых публикациях. </a:t>
            </a:r>
            <a:endParaRPr lang="uz-Cyrl-UZ" dirty="0" smtClean="0">
              <a:latin typeface="Times New Roman"/>
              <a:ea typeface="Calibri"/>
              <a:cs typeface="Times New Roman"/>
            </a:endParaRPr>
          </a:p>
          <a:p>
            <a:pPr marL="0" indent="0">
              <a:buNone/>
            </a:pPr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43802542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z-Cyrl-UZ" sz="3600" b="1" dirty="0">
                <a:solidFill>
                  <a:srgbClr val="1F497D">
                    <a:lumMod val="75000"/>
                  </a:srgbClr>
                </a:solidFill>
                <a:latin typeface="Times New Roman"/>
                <a:ea typeface="Calibri"/>
                <a:cs typeface="Times New Roman"/>
              </a:rPr>
              <a:t>Продвижение Вконтакте</a:t>
            </a: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4937" y="1844824"/>
            <a:ext cx="2807023" cy="3456383"/>
          </a:xfrm>
        </p:spPr>
      </p:pic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20000"/>
          </a:bodyPr>
          <a:lstStyle/>
          <a:p>
            <a:r>
              <a:rPr lang="uz-Cyrl-UZ" dirty="0">
                <a:latin typeface="Times New Roman"/>
                <a:ea typeface="Calibri"/>
              </a:rPr>
              <a:t>Заниматься продвижением Вконтакте можно по разному. </a:t>
            </a:r>
            <a:endParaRPr lang="uz-Cyrl-UZ" dirty="0" smtClean="0">
              <a:latin typeface="Times New Roman"/>
              <a:ea typeface="Calibri"/>
            </a:endParaRPr>
          </a:p>
          <a:p>
            <a:endParaRPr lang="uz-Cyrl-UZ" dirty="0">
              <a:latin typeface="Times New Roman"/>
              <a:ea typeface="Calibri"/>
            </a:endParaRPr>
          </a:p>
          <a:p>
            <a:r>
              <a:rPr lang="uz-Cyrl-UZ" dirty="0" smtClean="0">
                <a:latin typeface="Times New Roman"/>
                <a:ea typeface="Calibri"/>
              </a:rPr>
              <a:t>Внутри </a:t>
            </a:r>
            <a:r>
              <a:rPr lang="uz-Cyrl-UZ" dirty="0">
                <a:latin typeface="Times New Roman"/>
                <a:ea typeface="Calibri"/>
              </a:rPr>
              <a:t>социальной сети уже сформированы механизмы таргетинга, а также механизмы, позволяющие размещать рекламу внутри других пабликов.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80382520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z-Cyrl-UZ" sz="3600" b="1" dirty="0">
                <a:solidFill>
                  <a:srgbClr val="1F497D">
                    <a:lumMod val="75000"/>
                  </a:srgbClr>
                </a:solidFill>
                <a:latin typeface="Times New Roman"/>
                <a:ea typeface="Calibri"/>
                <a:cs typeface="Times New Roman"/>
              </a:rPr>
              <a:t>Продвижение Вконтакте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15616" y="1600200"/>
            <a:ext cx="7571184" cy="4525963"/>
          </a:xfrm>
        </p:spPr>
        <p:txBody>
          <a:bodyPr>
            <a:normAutofit fontScale="62500" lnSpcReduction="20000"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uz-Cyrl-UZ" dirty="0">
                <a:latin typeface="Times New Roman"/>
                <a:ea typeface="Calibri"/>
                <a:cs typeface="Times New Roman"/>
              </a:rPr>
              <a:t>Оценивать эффективность продвижения следует на каждом из этапов. Здесь на помощь вам придёт сервис «Статистика», также включённый в базовые настройки ВК</a:t>
            </a:r>
            <a:r>
              <a:rPr lang="uz-Cyrl-UZ" dirty="0" smtClean="0">
                <a:latin typeface="Times New Roman"/>
                <a:ea typeface="Calibri"/>
                <a:cs typeface="Times New Roman"/>
              </a:rPr>
              <a:t>. </a:t>
            </a:r>
          </a:p>
          <a:p>
            <a:pPr>
              <a:lnSpc>
                <a:spcPct val="115000"/>
              </a:lnSpc>
              <a:spcAft>
                <a:spcPts val="0"/>
              </a:spcAft>
            </a:pPr>
            <a:endParaRPr lang="uz-Cyrl-UZ" dirty="0">
              <a:latin typeface="Times New Roman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uz-Cyrl-UZ" dirty="0" smtClean="0">
                <a:latin typeface="Times New Roman"/>
                <a:ea typeface="Calibri"/>
                <a:cs typeface="Times New Roman"/>
              </a:rPr>
              <a:t>Благодаря </a:t>
            </a:r>
            <a:r>
              <a:rPr lang="uz-Cyrl-UZ" dirty="0">
                <a:latin typeface="Times New Roman"/>
                <a:ea typeface="Calibri"/>
                <a:cs typeface="Times New Roman"/>
              </a:rPr>
              <a:t>нему вы сможете визуализировать охват посетителей (т.е. пользователей, увидевших запись), а также основные качественные показатели целевой аудитории. </a:t>
            </a:r>
            <a:endParaRPr lang="uz-Cyrl-UZ" dirty="0" smtClean="0">
              <a:latin typeface="Times New Roman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endParaRPr lang="uz-Cyrl-UZ" dirty="0">
              <a:latin typeface="Times New Roman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uz-Cyrl-UZ" dirty="0" smtClean="0">
                <a:latin typeface="Times New Roman"/>
                <a:ea typeface="Calibri"/>
                <a:cs typeface="Times New Roman"/>
              </a:rPr>
              <a:t>Для </a:t>
            </a:r>
            <a:r>
              <a:rPr lang="uz-Cyrl-UZ" dirty="0">
                <a:latin typeface="Times New Roman"/>
                <a:ea typeface="Calibri"/>
                <a:cs typeface="Times New Roman"/>
              </a:rPr>
              <a:t>того, чтобы определиться с приоритетами публикуемого контента, отслеживайте пользовательскую реакцию на любой публикуемый материал. Количество просмотров и статистика «лайков» помогут вам в этом.</a:t>
            </a:r>
            <a:endParaRPr lang="ru-RU" sz="2800" dirty="0"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30699105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z-Cyrl-UZ" sz="3600" dirty="0">
                <a:solidFill>
                  <a:schemeClr val="tx2">
                    <a:lumMod val="75000"/>
                  </a:schemeClr>
                </a:solidFill>
                <a:latin typeface="Times New Roman"/>
                <a:ea typeface="Calibri"/>
                <a:cs typeface="Times New Roman"/>
              </a:rPr>
              <a:t>Мы не откроем вам </a:t>
            </a:r>
            <a:r>
              <a:rPr lang="uz-Cyrl-UZ" sz="3600" dirty="0" smtClean="0">
                <a:solidFill>
                  <a:schemeClr val="tx2">
                    <a:lumMod val="75000"/>
                  </a:schemeClr>
                </a:solidFill>
                <a:latin typeface="Times New Roman"/>
                <a:ea typeface="Calibri"/>
                <a:cs typeface="Times New Roman"/>
              </a:rPr>
              <a:t>Америку...</a:t>
            </a:r>
            <a:endParaRPr lang="ru-RU" sz="36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03648" y="1600200"/>
            <a:ext cx="7283152" cy="4525963"/>
          </a:xfrm>
        </p:spPr>
        <p:txBody>
          <a:bodyPr>
            <a:normAutofit fontScale="85000" lnSpcReduction="20000"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uz-Cyrl-UZ" dirty="0" smtClean="0">
                <a:latin typeface="Times New Roman"/>
                <a:ea typeface="Calibri"/>
                <a:cs typeface="Times New Roman"/>
              </a:rPr>
              <a:t>сказав</a:t>
            </a:r>
            <a:r>
              <a:rPr lang="uz-Cyrl-UZ" dirty="0">
                <a:latin typeface="Times New Roman"/>
                <a:ea typeface="Calibri"/>
                <a:cs typeface="Times New Roman"/>
              </a:rPr>
              <a:t>, что </a:t>
            </a:r>
            <a:r>
              <a:rPr lang="uz-Cyrl-UZ" b="1" dirty="0">
                <a:solidFill>
                  <a:schemeClr val="tx2">
                    <a:lumMod val="75000"/>
                  </a:schemeClr>
                </a:solidFill>
                <a:latin typeface="Times New Roman"/>
                <a:ea typeface="Calibri"/>
                <a:cs typeface="Times New Roman"/>
              </a:rPr>
              <a:t>продвижение в социальных сетях – это универсальный и действенный способ увеличения клиентской базы и двусторонней коммуникации. </a:t>
            </a:r>
            <a:endParaRPr lang="uz-Cyrl-UZ" b="1" dirty="0" smtClean="0">
              <a:solidFill>
                <a:schemeClr val="tx2">
                  <a:lumMod val="75000"/>
                </a:schemeClr>
              </a:solidFill>
              <a:latin typeface="Times New Roman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endParaRPr lang="uz-Cyrl-UZ" dirty="0">
              <a:latin typeface="Times New Roman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uz-Cyrl-UZ" dirty="0" smtClean="0">
                <a:latin typeface="Times New Roman"/>
                <a:ea typeface="Calibri"/>
                <a:cs typeface="Times New Roman"/>
              </a:rPr>
              <a:t>Однажды </a:t>
            </a:r>
            <a:r>
              <a:rPr lang="uz-Cyrl-UZ" dirty="0">
                <a:latin typeface="Times New Roman"/>
                <a:ea typeface="Calibri"/>
                <a:cs typeface="Times New Roman"/>
              </a:rPr>
              <a:t>затраченное время и средства принесут впечатляющие результаты, если только наладить процесс нужным образом и контролировать каждый из этапов реализации SMM.</a:t>
            </a:r>
            <a:endParaRPr lang="ru-RU" sz="2800" dirty="0">
              <a:ea typeface="Calibri"/>
              <a:cs typeface="Times New Roman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09160963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uz-Cyrl-UZ" sz="4000" b="1" dirty="0">
                <a:solidFill>
                  <a:schemeClr val="tx2">
                    <a:lumMod val="75000"/>
                  </a:schemeClr>
                </a:solidFill>
                <a:latin typeface="Times New Roman"/>
                <a:ea typeface="Calibri"/>
                <a:cs typeface="Times New Roman"/>
              </a:rPr>
              <a:t>Продвижение в Instagram</a:t>
            </a:r>
            <a:r>
              <a:rPr lang="ru-RU" sz="4000" dirty="0">
                <a:ea typeface="Calibri"/>
                <a:cs typeface="Times New Roman"/>
              </a:rPr>
              <a:t/>
            </a:r>
            <a:br>
              <a:rPr lang="ru-RU" sz="4000" dirty="0">
                <a:ea typeface="Calibri"/>
                <a:cs typeface="Times New Roman"/>
              </a:rPr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uz-Cyrl-UZ" dirty="0">
                <a:latin typeface="Times New Roman"/>
                <a:ea typeface="Calibri"/>
              </a:rPr>
              <a:t>Для этой социальной сети существует ряд правил оформления, и сейчас мы с ними познакомимся. </a:t>
            </a:r>
            <a:endParaRPr lang="uz-Cyrl-UZ" dirty="0" smtClean="0">
              <a:latin typeface="Times New Roman"/>
              <a:ea typeface="Calibri"/>
            </a:endParaRPr>
          </a:p>
          <a:p>
            <a:endParaRPr lang="uz-Cyrl-UZ" dirty="0">
              <a:latin typeface="Times New Roman"/>
              <a:ea typeface="Calibri"/>
            </a:endParaRPr>
          </a:p>
          <a:p>
            <a:r>
              <a:rPr lang="uz-Cyrl-UZ" dirty="0" smtClean="0">
                <a:latin typeface="Times New Roman"/>
                <a:ea typeface="Calibri"/>
              </a:rPr>
              <a:t>Не </a:t>
            </a:r>
            <a:r>
              <a:rPr lang="uz-Cyrl-UZ" dirty="0">
                <a:latin typeface="Times New Roman"/>
                <a:ea typeface="Calibri"/>
              </a:rPr>
              <a:t>забываем, что мы имеем дело с визуальным контентом – а значит, в первую очередь работаем над качеством и содержанием фотографий. 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>
            <a:normAutofit fontScale="85000" lnSpcReduction="10000"/>
          </a:bodyPr>
          <a:lstStyle/>
          <a:p>
            <a:r>
              <a:rPr lang="uz-Cyrl-UZ" dirty="0">
                <a:latin typeface="Times New Roman"/>
                <a:ea typeface="Calibri"/>
              </a:rPr>
              <a:t>Они должны существенно отличаться от так называемых «просто фото».</a:t>
            </a:r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02937529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z-Cyrl-UZ" sz="3600" b="1" dirty="0">
                <a:solidFill>
                  <a:srgbClr val="1F497D">
                    <a:lumMod val="75000"/>
                  </a:srgbClr>
                </a:solidFill>
                <a:latin typeface="Times New Roman"/>
                <a:ea typeface="Calibri"/>
                <a:cs typeface="Times New Roman"/>
              </a:rPr>
              <a:t>Продвижение в Instagram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99592" y="1600200"/>
            <a:ext cx="7787208" cy="4637112"/>
          </a:xfrm>
        </p:spPr>
        <p:txBody>
          <a:bodyPr>
            <a:normAutofit fontScale="70000" lnSpcReduction="20000"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uz-Cyrl-UZ" dirty="0">
                <a:latin typeface="Times New Roman"/>
                <a:ea typeface="Calibri"/>
                <a:cs typeface="Times New Roman"/>
              </a:rPr>
              <a:t>Обязательно проработайте оформление страницы вашего проекта – это действительно имеет значение. </a:t>
            </a:r>
            <a:endParaRPr lang="uz-Cyrl-UZ" dirty="0" smtClean="0">
              <a:latin typeface="Times New Roman"/>
              <a:ea typeface="Calibri"/>
              <a:cs typeface="Times New Roman"/>
            </a:endParaRPr>
          </a:p>
          <a:p>
            <a:pPr marL="0" indent="0">
              <a:lnSpc>
                <a:spcPct val="115000"/>
              </a:lnSpc>
              <a:spcAft>
                <a:spcPts val="0"/>
              </a:spcAft>
              <a:buNone/>
            </a:pPr>
            <a:endParaRPr lang="uz-Cyrl-UZ" dirty="0" smtClean="0">
              <a:latin typeface="Times New Roman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uz-Cyrl-UZ" dirty="0" smtClean="0">
                <a:latin typeface="Times New Roman"/>
                <a:ea typeface="Calibri"/>
                <a:cs typeface="Times New Roman"/>
              </a:rPr>
              <a:t>Здесь </a:t>
            </a:r>
            <a:r>
              <a:rPr lang="uz-Cyrl-UZ" dirty="0">
                <a:latin typeface="Times New Roman"/>
                <a:ea typeface="Calibri"/>
                <a:cs typeface="Times New Roman"/>
              </a:rPr>
              <a:t>также можно будет оставить ссылку на внешний ресурс. При работе над оформлением профиля, спросите себя, достаточно ли он информативен? </a:t>
            </a:r>
            <a:endParaRPr lang="uz-Cyrl-UZ" dirty="0" smtClean="0">
              <a:latin typeface="Times New Roman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endParaRPr lang="uz-Cyrl-UZ" dirty="0">
              <a:latin typeface="Times New Roman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uz-Cyrl-UZ" dirty="0" smtClean="0">
                <a:latin typeface="Times New Roman"/>
                <a:ea typeface="Calibri"/>
                <a:cs typeface="Times New Roman"/>
              </a:rPr>
              <a:t>Заходя </a:t>
            </a:r>
            <a:r>
              <a:rPr lang="uz-Cyrl-UZ" dirty="0">
                <a:latin typeface="Times New Roman"/>
                <a:ea typeface="Calibri"/>
                <a:cs typeface="Times New Roman"/>
              </a:rPr>
              <a:t>на вашу страницу, </a:t>
            </a:r>
            <a:r>
              <a:rPr lang="uz-Cyrl-UZ" dirty="0" smtClean="0">
                <a:latin typeface="Times New Roman"/>
                <a:ea typeface="Calibri"/>
                <a:cs typeface="Times New Roman"/>
              </a:rPr>
              <a:t>читатель </a:t>
            </a:r>
            <a:r>
              <a:rPr lang="uz-Cyrl-UZ" dirty="0">
                <a:latin typeface="Times New Roman"/>
                <a:ea typeface="Calibri"/>
                <a:cs typeface="Times New Roman"/>
              </a:rPr>
              <a:t>должен сразу понять, в чём именно заключается посыл вашего бизнеса и почему ему выгодно сотрудничать именно с вами.</a:t>
            </a:r>
            <a:endParaRPr lang="ru-RU" sz="2800" dirty="0"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607625993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z-Cyrl-UZ" sz="3600" b="1" dirty="0">
                <a:solidFill>
                  <a:srgbClr val="1F497D">
                    <a:lumMod val="75000"/>
                  </a:srgbClr>
                </a:solidFill>
                <a:latin typeface="Times New Roman"/>
                <a:ea typeface="Calibri"/>
                <a:cs typeface="Times New Roman"/>
              </a:rPr>
              <a:t>Продвижение в Instagram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uz-Cyrl-UZ" dirty="0">
                <a:latin typeface="Times New Roman"/>
                <a:ea typeface="Calibri"/>
              </a:rPr>
              <a:t>Ваш контент-план должен быть тщательно продуман, а тематика и форматы постов грамотно сменять друг друга. </a:t>
            </a:r>
            <a:endParaRPr lang="uz-Cyrl-UZ" dirty="0" smtClean="0">
              <a:latin typeface="Times New Roman"/>
              <a:ea typeface="Calibri"/>
            </a:endParaRPr>
          </a:p>
          <a:p>
            <a:endParaRPr lang="uz-Cyrl-UZ" dirty="0">
              <a:latin typeface="Times New Roman"/>
              <a:ea typeface="Calibri"/>
            </a:endParaRPr>
          </a:p>
          <a:p>
            <a:r>
              <a:rPr lang="uz-Cyrl-UZ" dirty="0" smtClean="0">
                <a:latin typeface="Times New Roman"/>
                <a:ea typeface="Calibri"/>
              </a:rPr>
              <a:t>Фотографии</a:t>
            </a:r>
            <a:r>
              <a:rPr lang="uz-Cyrl-UZ" dirty="0">
                <a:latin typeface="Times New Roman"/>
                <a:ea typeface="Calibri"/>
              </a:rPr>
              <a:t>, отрисованные изображения и видео-контент привлекут пользователя, вопрос в их соотношении и качестве.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>
            <a:normAutofit fontScale="85000" lnSpcReduction="10000"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uz-Cyrl-UZ" dirty="0">
                <a:latin typeface="Times New Roman"/>
                <a:ea typeface="Calibri"/>
                <a:cs typeface="Times New Roman"/>
              </a:rPr>
              <a:t>Остановитесь на ярких детализированных фотографиях или же чётко прорисованных картинках. </a:t>
            </a:r>
            <a:endParaRPr lang="uz-Cyrl-UZ" dirty="0" smtClean="0">
              <a:latin typeface="Times New Roman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endParaRPr lang="uz-Cyrl-UZ" dirty="0">
              <a:latin typeface="Times New Roman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uz-Cyrl-UZ" dirty="0" smtClean="0">
                <a:latin typeface="Times New Roman"/>
                <a:ea typeface="Calibri"/>
                <a:cs typeface="Times New Roman"/>
              </a:rPr>
              <a:t>Текст </a:t>
            </a:r>
            <a:r>
              <a:rPr lang="uz-Cyrl-UZ" dirty="0">
                <a:latin typeface="Times New Roman"/>
                <a:ea typeface="Calibri"/>
                <a:cs typeface="Times New Roman"/>
              </a:rPr>
              <a:t>должен соответствовать им и по стилю, и по форме: лаконичный, побудительный, информативный.</a:t>
            </a:r>
            <a:endParaRPr lang="ru-RU" sz="2400" dirty="0"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911934017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z-Cyrl-UZ" sz="3600" b="1" dirty="0">
                <a:solidFill>
                  <a:srgbClr val="1F497D">
                    <a:lumMod val="75000"/>
                  </a:srgbClr>
                </a:solidFill>
                <a:latin typeface="Times New Roman"/>
                <a:ea typeface="Calibri"/>
                <a:cs typeface="Times New Roman"/>
              </a:rPr>
              <a:t>Продвижение в Instagram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43608" y="1600200"/>
            <a:ext cx="7643192" cy="4525963"/>
          </a:xfrm>
        </p:spPr>
        <p:txBody>
          <a:bodyPr>
            <a:normAutofit fontScale="70000" lnSpcReduction="20000"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uz-Cyrl-UZ" dirty="0">
                <a:latin typeface="Times New Roman"/>
                <a:ea typeface="Calibri"/>
                <a:cs typeface="Times New Roman"/>
              </a:rPr>
              <a:t>Два механизма, которые наверняка вам знаком (хотя бы по названиям) —  это массфолловинг и масслайкинг. </a:t>
            </a:r>
            <a:endParaRPr lang="uz-Cyrl-UZ" dirty="0" smtClean="0">
              <a:latin typeface="Times New Roman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endParaRPr lang="uz-Cyrl-UZ" dirty="0">
              <a:latin typeface="Times New Roman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uz-Cyrl-UZ" dirty="0" smtClean="0">
                <a:latin typeface="Times New Roman"/>
                <a:ea typeface="Calibri"/>
                <a:cs typeface="Times New Roman"/>
              </a:rPr>
              <a:t>Догадаться </a:t>
            </a:r>
            <a:r>
              <a:rPr lang="uz-Cyrl-UZ" dirty="0">
                <a:latin typeface="Times New Roman"/>
                <a:ea typeface="Calibri"/>
                <a:cs typeface="Times New Roman"/>
              </a:rPr>
              <a:t>об их прямом значении несложно, но ещё лучше освоить их в качестве инструментов для активной работы и продвижения. Инстаграм также даёт опцию продвижения отдельных постов, присваивая им статус рекламных. </a:t>
            </a:r>
            <a:endParaRPr lang="uz-Cyrl-UZ" dirty="0" smtClean="0">
              <a:latin typeface="Times New Roman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endParaRPr lang="uz-Cyrl-UZ" dirty="0">
              <a:latin typeface="Times New Roman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uz-Cyrl-UZ" dirty="0" smtClean="0">
                <a:latin typeface="Times New Roman"/>
                <a:ea typeface="Calibri"/>
                <a:cs typeface="Times New Roman"/>
              </a:rPr>
              <a:t>На </a:t>
            </a:r>
            <a:r>
              <a:rPr lang="uz-Cyrl-UZ" dirty="0">
                <a:latin typeface="Times New Roman"/>
                <a:ea typeface="Calibri"/>
                <a:cs typeface="Times New Roman"/>
              </a:rPr>
              <a:t>этой площадке также будут востребованы конкурсы, розыгрыши, популярен формат «give away», поощряющий внимание к проекту.</a:t>
            </a:r>
            <a:endParaRPr lang="ru-RU" sz="2800" dirty="0"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538353284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z-Cyrl-UZ" sz="3600" b="1" dirty="0">
                <a:solidFill>
                  <a:srgbClr val="1F497D">
                    <a:lumMod val="75000"/>
                  </a:srgbClr>
                </a:solidFill>
                <a:latin typeface="Times New Roman"/>
                <a:ea typeface="Calibri"/>
                <a:cs typeface="Times New Roman"/>
              </a:rPr>
              <a:t>Продвижение в Instagram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>
            <a:normAutofit fontScale="85000" lnSpcReduction="20000"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uz-Cyrl-UZ" dirty="0">
                <a:latin typeface="Times New Roman"/>
                <a:ea typeface="Calibri"/>
                <a:cs typeface="Times New Roman"/>
              </a:rPr>
              <a:t>Что касается контроля и учёта пользователей, на помощь вам придёт уже встроенная в соц.сеть опция статистики в личном кабинете. </a:t>
            </a:r>
            <a:endParaRPr lang="uz-Cyrl-UZ" dirty="0" smtClean="0">
              <a:latin typeface="Times New Roman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endParaRPr lang="uz-Cyrl-UZ" dirty="0">
              <a:latin typeface="Times New Roman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uz-Cyrl-UZ" dirty="0" smtClean="0">
                <a:latin typeface="Times New Roman"/>
                <a:ea typeface="Calibri"/>
                <a:cs typeface="Times New Roman"/>
              </a:rPr>
              <a:t>Возможно</a:t>
            </a:r>
            <a:r>
              <a:rPr lang="uz-Cyrl-UZ" dirty="0">
                <a:latin typeface="Times New Roman"/>
                <a:ea typeface="Calibri"/>
                <a:cs typeface="Times New Roman"/>
              </a:rPr>
              <a:t>, она не покажется вам исчерпывающей. </a:t>
            </a:r>
            <a:endParaRPr lang="ru-RU" sz="2400" dirty="0">
              <a:ea typeface="Calibri"/>
              <a:cs typeface="Times New Roman"/>
            </a:endParaRPr>
          </a:p>
          <a:p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>
            <a:normAutofit fontScale="85000" lnSpcReduction="20000"/>
          </a:bodyPr>
          <a:lstStyle/>
          <a:p>
            <a:r>
              <a:rPr lang="uz-Cyrl-UZ" dirty="0">
                <a:latin typeface="Times New Roman"/>
                <a:ea typeface="Calibri"/>
                <a:cs typeface="Times New Roman"/>
              </a:rPr>
              <a:t>Её можно использовать как ориентир относительно главных показателей: количество подписчиков и динамику их добавления, некоторые показатели относительно целевой аудитории. </a:t>
            </a:r>
            <a:endParaRPr lang="uz-Cyrl-UZ" dirty="0" smtClean="0">
              <a:latin typeface="Times New Roman"/>
              <a:ea typeface="Calibri"/>
              <a:cs typeface="Times New Roman"/>
            </a:endParaRPr>
          </a:p>
          <a:p>
            <a:endParaRPr lang="uz-Cyrl-UZ" dirty="0">
              <a:latin typeface="Times New Roman"/>
              <a:ea typeface="Calibri"/>
              <a:cs typeface="Times New Roman"/>
            </a:endParaRPr>
          </a:p>
          <a:p>
            <a:r>
              <a:rPr lang="uz-Cyrl-UZ" dirty="0" smtClean="0">
                <a:latin typeface="Times New Roman"/>
                <a:ea typeface="Calibri"/>
                <a:cs typeface="Times New Roman"/>
              </a:rPr>
              <a:t>Для </a:t>
            </a:r>
            <a:r>
              <a:rPr lang="uz-Cyrl-UZ" dirty="0">
                <a:latin typeface="Times New Roman"/>
                <a:ea typeface="Calibri"/>
                <a:cs typeface="Times New Roman"/>
              </a:rPr>
              <a:t>более детальной работ с целевой аудитории рекомендуем задействовать сторонние сервисы.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66894799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z-Cyrl-UZ" sz="3600" b="1" dirty="0">
                <a:solidFill>
                  <a:srgbClr val="1F497D">
                    <a:lumMod val="75000"/>
                  </a:srgbClr>
                </a:solidFill>
                <a:latin typeface="Times New Roman"/>
                <a:ea typeface="Calibri"/>
                <a:cs typeface="Times New Roman"/>
              </a:rPr>
              <a:t>Продвижение в </a:t>
            </a:r>
            <a:r>
              <a:rPr lang="uz-Cyrl-UZ" sz="3600" b="1" dirty="0" smtClean="0">
                <a:solidFill>
                  <a:srgbClr val="1F497D">
                    <a:lumMod val="75000"/>
                  </a:srgbClr>
                </a:solidFill>
                <a:latin typeface="Times New Roman"/>
                <a:ea typeface="Calibri"/>
                <a:cs typeface="Times New Roman"/>
              </a:rPr>
              <a:t>Одноклассниках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340768"/>
            <a:ext cx="4038600" cy="4785395"/>
          </a:xfrm>
        </p:spPr>
        <p:txBody>
          <a:bodyPr>
            <a:normAutofit fontScale="70000" lnSpcReduction="20000"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uz-Cyrl-UZ" dirty="0">
                <a:latin typeface="Times New Roman"/>
                <a:ea typeface="Calibri"/>
                <a:cs typeface="Times New Roman"/>
              </a:rPr>
              <a:t>Занимаясь разработкой дизайна и контента для группы в Одноклассниках, ориентируйтесь на более возрастную целевую аудиторию. </a:t>
            </a:r>
            <a:endParaRPr lang="uz-Cyrl-UZ" dirty="0" smtClean="0">
              <a:latin typeface="Times New Roman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endParaRPr lang="uz-Cyrl-UZ" dirty="0">
              <a:latin typeface="Times New Roman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uz-Cyrl-UZ" dirty="0" smtClean="0">
                <a:latin typeface="Times New Roman"/>
                <a:ea typeface="Calibri"/>
                <a:cs typeface="Times New Roman"/>
              </a:rPr>
              <a:t>Возможно</a:t>
            </a:r>
            <a:r>
              <a:rPr lang="uz-Cyrl-UZ" dirty="0">
                <a:latin typeface="Times New Roman"/>
                <a:ea typeface="Calibri"/>
                <a:cs typeface="Times New Roman"/>
              </a:rPr>
              <a:t>, здесь будут уместнее классические компоненты в оформлении, чем экспериментальные и новаторские. </a:t>
            </a:r>
            <a:endParaRPr lang="uz-Cyrl-UZ" dirty="0" smtClean="0">
              <a:latin typeface="Times New Roman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endParaRPr lang="uz-Cyrl-UZ" dirty="0">
              <a:latin typeface="Times New Roman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uz-Cyrl-UZ" dirty="0" smtClean="0">
                <a:latin typeface="Times New Roman"/>
                <a:ea typeface="Calibri"/>
                <a:cs typeface="Times New Roman"/>
              </a:rPr>
              <a:t>Уделите </a:t>
            </a:r>
            <a:r>
              <a:rPr lang="uz-Cyrl-UZ" dirty="0">
                <a:latin typeface="Times New Roman"/>
                <a:ea typeface="Calibri"/>
                <a:cs typeface="Times New Roman"/>
              </a:rPr>
              <a:t>внимание доступности и детализированности текста.</a:t>
            </a:r>
            <a:endParaRPr lang="ru-RU" sz="2400" dirty="0">
              <a:ea typeface="Calibri"/>
              <a:cs typeface="Times New Roman"/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1843881"/>
            <a:ext cx="4038600" cy="4038600"/>
          </a:xfrm>
        </p:spPr>
      </p:pic>
    </p:spTree>
    <p:extLst>
      <p:ext uri="{BB962C8B-B14F-4D97-AF65-F5344CB8AC3E}">
        <p14:creationId xmlns:p14="http://schemas.microsoft.com/office/powerpoint/2010/main" val="3935508876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z-Cyrl-UZ" sz="3600" b="1" dirty="0">
                <a:solidFill>
                  <a:srgbClr val="1F497D">
                    <a:lumMod val="75000"/>
                  </a:srgbClr>
                </a:solidFill>
                <a:latin typeface="Times New Roman"/>
                <a:ea typeface="Calibri"/>
                <a:cs typeface="Times New Roman"/>
              </a:rPr>
              <a:t>Продвижение в </a:t>
            </a:r>
            <a:r>
              <a:rPr lang="uz-Cyrl-UZ" sz="3600" b="1" dirty="0" smtClean="0">
                <a:solidFill>
                  <a:srgbClr val="1F497D">
                    <a:lumMod val="75000"/>
                  </a:srgbClr>
                </a:solidFill>
                <a:latin typeface="Times New Roman"/>
                <a:ea typeface="Calibri"/>
                <a:cs typeface="Times New Roman"/>
              </a:rPr>
              <a:t>Одноклассниках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>
            <a:normAutofit fontScale="77500" lnSpcReduction="20000"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uz-Cyrl-UZ" dirty="0">
                <a:latin typeface="Times New Roman"/>
                <a:ea typeface="Calibri"/>
                <a:cs typeface="Times New Roman"/>
              </a:rPr>
              <a:t>При работе над контентом делайте ставку на текст: пусть он будет информативным и подробным, а картинки – его функциональным дополнением. </a:t>
            </a:r>
            <a:endParaRPr lang="ru-RU" sz="2400" dirty="0">
              <a:ea typeface="Calibri"/>
              <a:cs typeface="Times New Roman"/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>
            <a:normAutofit fontScale="77500" lnSpcReduction="20000"/>
          </a:bodyPr>
          <a:lstStyle/>
          <a:p>
            <a:r>
              <a:rPr lang="uz-Cyrl-UZ" dirty="0">
                <a:latin typeface="Times New Roman"/>
                <a:ea typeface="Calibri"/>
                <a:cs typeface="Times New Roman"/>
              </a:rPr>
              <a:t>Для этой соцсети нередки случаи, когда один статус пользователя приносит ему бешеную популярность: это может быть злободневный юмор, комментарии о повседневном, отсылка к событиям из мира массовой культуры. </a:t>
            </a:r>
            <a:endParaRPr lang="uz-Cyrl-UZ" dirty="0" smtClean="0">
              <a:latin typeface="Times New Roman"/>
              <a:ea typeface="Calibri"/>
              <a:cs typeface="Times New Roman"/>
            </a:endParaRPr>
          </a:p>
          <a:p>
            <a:endParaRPr lang="uz-Cyrl-UZ" dirty="0">
              <a:latin typeface="Times New Roman"/>
              <a:ea typeface="Calibri"/>
              <a:cs typeface="Times New Roman"/>
            </a:endParaRPr>
          </a:p>
          <a:p>
            <a:r>
              <a:rPr lang="uz-Cyrl-UZ" dirty="0" smtClean="0">
                <a:latin typeface="Times New Roman"/>
                <a:ea typeface="Calibri"/>
                <a:cs typeface="Times New Roman"/>
              </a:rPr>
              <a:t>Пробуйте</a:t>
            </a:r>
            <a:r>
              <a:rPr lang="uz-Cyrl-UZ" dirty="0">
                <a:latin typeface="Times New Roman"/>
                <a:ea typeface="Calibri"/>
                <a:cs typeface="Times New Roman"/>
              </a:rPr>
              <a:t>, находите «золотую середину» между хайпом и более традиционнми механизмами SMM.</a:t>
            </a:r>
            <a:endParaRPr lang="ru-RU" sz="2400" dirty="0">
              <a:ea typeface="Calibri"/>
              <a:cs typeface="Times New Roman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7257614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z-Cyrl-UZ" sz="3600" b="1" dirty="0">
                <a:solidFill>
                  <a:srgbClr val="1F497D">
                    <a:lumMod val="75000"/>
                  </a:srgbClr>
                </a:solidFill>
                <a:latin typeface="Times New Roman"/>
                <a:ea typeface="Calibri"/>
                <a:cs typeface="Times New Roman"/>
              </a:rPr>
              <a:t>Продвижение в Одноклассниках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331640" y="1600200"/>
            <a:ext cx="7355160" cy="4525963"/>
          </a:xfrm>
        </p:spPr>
        <p:txBody>
          <a:bodyPr>
            <a:normAutofit fontScale="85000" lnSpcReduction="20000"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uz-Cyrl-UZ" dirty="0">
                <a:latin typeface="Times New Roman"/>
                <a:ea typeface="Calibri"/>
                <a:cs typeface="Times New Roman"/>
              </a:rPr>
              <a:t>Работать с рекламой в этой сети довольно просто: публикуйте оплаченнй пост внутри популярных комьюнити, тематически близких вашему бизнесу, либо же используйте сервис MyTarget для самостоятельного продвижения. </a:t>
            </a:r>
            <a:endParaRPr lang="uz-Cyrl-UZ" dirty="0" smtClean="0">
              <a:latin typeface="Times New Roman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endParaRPr lang="uz-Cyrl-UZ" dirty="0">
              <a:latin typeface="Times New Roman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uz-Cyrl-UZ" dirty="0" smtClean="0">
                <a:latin typeface="Times New Roman"/>
                <a:ea typeface="Calibri"/>
                <a:cs typeface="Times New Roman"/>
              </a:rPr>
              <a:t>Что </a:t>
            </a:r>
            <a:r>
              <a:rPr lang="uz-Cyrl-UZ" dirty="0">
                <a:latin typeface="Times New Roman"/>
                <a:ea typeface="Calibri"/>
                <a:cs typeface="Times New Roman"/>
              </a:rPr>
              <a:t>касается статистики, внутренние сервисы дают достаточно информации для анализа вовлечённости, охвата и динамики активности пользователей.</a:t>
            </a:r>
            <a:endParaRPr lang="ru-RU" sz="2800" dirty="0"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080438700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uz-Cyrl-UZ" sz="4000" b="1" dirty="0" smtClean="0">
                <a:solidFill>
                  <a:schemeClr val="tx2">
                    <a:lumMod val="75000"/>
                  </a:schemeClr>
                </a:solidFill>
                <a:latin typeface="Times New Roman"/>
                <a:ea typeface="Calibri"/>
                <a:cs typeface="Times New Roman"/>
              </a:rPr>
              <a:t/>
            </a:r>
            <a:br>
              <a:rPr lang="uz-Cyrl-UZ" sz="4000" b="1" dirty="0" smtClean="0">
                <a:solidFill>
                  <a:schemeClr val="tx2">
                    <a:lumMod val="75000"/>
                  </a:schemeClr>
                </a:solidFill>
                <a:latin typeface="Times New Roman"/>
                <a:ea typeface="Calibri"/>
                <a:cs typeface="Times New Roman"/>
              </a:rPr>
            </a:br>
            <a:r>
              <a:rPr lang="uz-Cyrl-UZ" sz="4000" b="1" dirty="0" smtClean="0">
                <a:solidFill>
                  <a:schemeClr val="tx2">
                    <a:lumMod val="75000"/>
                  </a:schemeClr>
                </a:solidFill>
                <a:latin typeface="Times New Roman"/>
                <a:ea typeface="Calibri"/>
                <a:cs typeface="Times New Roman"/>
              </a:rPr>
              <a:t>Продвижение </a:t>
            </a:r>
            <a:r>
              <a:rPr lang="uz-Cyrl-UZ" sz="4000" b="1" dirty="0">
                <a:solidFill>
                  <a:schemeClr val="tx2">
                    <a:lumMod val="75000"/>
                  </a:schemeClr>
                </a:solidFill>
                <a:latin typeface="Times New Roman"/>
                <a:ea typeface="Calibri"/>
                <a:cs typeface="Times New Roman"/>
              </a:rPr>
              <a:t>в Facebook</a:t>
            </a:r>
            <a:r>
              <a:rPr lang="ru-RU" sz="4000" dirty="0">
                <a:ea typeface="Calibri"/>
                <a:cs typeface="Times New Roman"/>
              </a:rPr>
              <a:t/>
            </a:r>
            <a:br>
              <a:rPr lang="ru-RU" sz="4000" dirty="0">
                <a:ea typeface="Calibri"/>
                <a:cs typeface="Times New Roman"/>
              </a:rPr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uz-Cyrl-UZ" dirty="0">
                <a:latin typeface="Times New Roman"/>
                <a:ea typeface="Calibri"/>
              </a:rPr>
              <a:t>Работая над созданием страницы вашего проекта в Fb, обратите внимание на оформление: </a:t>
            </a:r>
            <a:endParaRPr lang="uz-Cyrl-UZ" dirty="0" smtClean="0">
              <a:latin typeface="Times New Roman"/>
              <a:ea typeface="Calibri"/>
            </a:endParaRPr>
          </a:p>
          <a:p>
            <a:endParaRPr lang="uz-Cyrl-UZ" dirty="0">
              <a:latin typeface="Times New Roman"/>
              <a:ea typeface="Calibri"/>
            </a:endParaRPr>
          </a:p>
          <a:p>
            <a:r>
              <a:rPr lang="uz-Cyrl-UZ" dirty="0" smtClean="0">
                <a:latin typeface="Times New Roman"/>
                <a:ea typeface="Calibri"/>
              </a:rPr>
              <a:t>оно </a:t>
            </a:r>
            <a:r>
              <a:rPr lang="uz-Cyrl-UZ" dirty="0">
                <a:latin typeface="Times New Roman"/>
                <a:ea typeface="Calibri"/>
              </a:rPr>
              <a:t>должно в полной мере соответствовать вашей области деятельности, быть одновременно и привлекательным, и насыщенным. </a:t>
            </a:r>
            <a:endParaRPr lang="ru-RU" dirty="0"/>
          </a:p>
        </p:txBody>
      </p:sp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8750" y="2132856"/>
            <a:ext cx="2857500" cy="3312368"/>
          </a:xfrm>
        </p:spPr>
      </p:pic>
    </p:spTree>
    <p:extLst>
      <p:ext uri="{BB962C8B-B14F-4D97-AF65-F5344CB8AC3E}">
        <p14:creationId xmlns:p14="http://schemas.microsoft.com/office/powerpoint/2010/main" val="1886149673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uz-Cyrl-UZ" sz="4000" b="1" dirty="0" smtClean="0">
                <a:solidFill>
                  <a:schemeClr val="tx2">
                    <a:lumMod val="75000"/>
                  </a:schemeClr>
                </a:solidFill>
                <a:latin typeface="Times New Roman"/>
                <a:ea typeface="Calibri"/>
                <a:cs typeface="Times New Roman"/>
              </a:rPr>
              <a:t/>
            </a:r>
            <a:br>
              <a:rPr lang="uz-Cyrl-UZ" sz="4000" b="1" dirty="0" smtClean="0">
                <a:solidFill>
                  <a:schemeClr val="tx2">
                    <a:lumMod val="75000"/>
                  </a:schemeClr>
                </a:solidFill>
                <a:latin typeface="Times New Roman"/>
                <a:ea typeface="Calibri"/>
                <a:cs typeface="Times New Roman"/>
              </a:rPr>
            </a:br>
            <a:r>
              <a:rPr lang="uz-Cyrl-UZ" sz="4000" b="1" dirty="0" smtClean="0">
                <a:solidFill>
                  <a:schemeClr val="tx2">
                    <a:lumMod val="75000"/>
                  </a:schemeClr>
                </a:solidFill>
                <a:latin typeface="Times New Roman"/>
                <a:ea typeface="Calibri"/>
                <a:cs typeface="Times New Roman"/>
              </a:rPr>
              <a:t>Продвижение </a:t>
            </a:r>
            <a:r>
              <a:rPr lang="uz-Cyrl-UZ" sz="4000" b="1" dirty="0">
                <a:solidFill>
                  <a:schemeClr val="tx2">
                    <a:lumMod val="75000"/>
                  </a:schemeClr>
                </a:solidFill>
                <a:latin typeface="Times New Roman"/>
                <a:ea typeface="Calibri"/>
                <a:cs typeface="Times New Roman"/>
              </a:rPr>
              <a:t>в Facebook</a:t>
            </a:r>
            <a:r>
              <a:rPr lang="ru-RU" sz="4000" dirty="0">
                <a:ea typeface="Calibri"/>
                <a:cs typeface="Times New Roman"/>
              </a:rPr>
              <a:t/>
            </a:r>
            <a:br>
              <a:rPr lang="ru-RU" sz="4000" dirty="0">
                <a:ea typeface="Calibri"/>
                <a:cs typeface="Times New Roman"/>
              </a:rPr>
            </a:b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7750" y="1772816"/>
            <a:ext cx="3164210" cy="3744416"/>
          </a:xfrm>
        </p:spPr>
      </p:pic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10000"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uz-Cyrl-UZ" dirty="0">
                <a:latin typeface="Times New Roman"/>
                <a:ea typeface="Calibri"/>
                <a:cs typeface="Times New Roman"/>
              </a:rPr>
              <a:t>Не забывайте, что в Фейсбуке разрешены ссылки на сторонние ресурсы – это значит, </a:t>
            </a:r>
            <a:endParaRPr lang="uz-Cyrl-UZ" dirty="0" smtClean="0">
              <a:latin typeface="Times New Roman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endParaRPr lang="uz-Cyrl-UZ" dirty="0">
              <a:latin typeface="Times New Roman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uz-Cyrl-UZ" dirty="0" smtClean="0">
                <a:latin typeface="Times New Roman"/>
                <a:ea typeface="Calibri"/>
                <a:cs typeface="Times New Roman"/>
              </a:rPr>
              <a:t>что </a:t>
            </a:r>
            <a:r>
              <a:rPr lang="uz-Cyrl-UZ" dirty="0">
                <a:latin typeface="Times New Roman"/>
                <a:ea typeface="Calibri"/>
                <a:cs typeface="Times New Roman"/>
              </a:rPr>
              <a:t>вы сможете существенно увеличить количество переходов на сайт, продвигая его должным образом.</a:t>
            </a:r>
            <a:endParaRPr lang="ru-RU" sz="2400" dirty="0">
              <a:ea typeface="Calibri"/>
              <a:cs typeface="Times New Roman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7269518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z-Cyrl-UZ" sz="36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Начнём</a:t>
            </a:r>
            <a:endParaRPr lang="ru-RU" sz="3600" b="1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>
            <a:normAutofit fontScale="85000" lnSpcReduction="20000"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uz-Cyrl-UZ" dirty="0" smtClean="0">
                <a:latin typeface="Times New Roman"/>
                <a:ea typeface="Calibri"/>
                <a:cs typeface="Times New Roman"/>
              </a:rPr>
              <a:t>Данную сессию </a:t>
            </a:r>
            <a:r>
              <a:rPr lang="uz-Cyrl-UZ" dirty="0">
                <a:latin typeface="Times New Roman"/>
                <a:ea typeface="Calibri"/>
                <a:cs typeface="Times New Roman"/>
              </a:rPr>
              <a:t>мы построим по принципу практического </a:t>
            </a:r>
            <a:r>
              <a:rPr lang="uz-Cyrl-UZ" dirty="0" smtClean="0">
                <a:latin typeface="Times New Roman"/>
                <a:ea typeface="Calibri"/>
                <a:cs typeface="Times New Roman"/>
              </a:rPr>
              <a:t>тренинга </a:t>
            </a:r>
            <a:r>
              <a:rPr lang="uz-Cyrl-UZ" dirty="0">
                <a:latin typeface="Times New Roman"/>
                <a:ea typeface="Calibri"/>
                <a:cs typeface="Times New Roman"/>
              </a:rPr>
              <a:t>(инструкции, если хотите). </a:t>
            </a:r>
            <a:endParaRPr lang="uz-Cyrl-UZ" dirty="0" smtClean="0">
              <a:latin typeface="Times New Roman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endParaRPr lang="uz-Cyrl-UZ" dirty="0">
              <a:latin typeface="Times New Roman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uz-Cyrl-UZ" dirty="0" smtClean="0">
                <a:latin typeface="Times New Roman"/>
                <a:ea typeface="Calibri"/>
                <a:cs typeface="Times New Roman"/>
              </a:rPr>
              <a:t>От </a:t>
            </a:r>
            <a:r>
              <a:rPr lang="uz-Cyrl-UZ" dirty="0">
                <a:latin typeface="Times New Roman"/>
                <a:ea typeface="Calibri"/>
                <a:cs typeface="Times New Roman"/>
              </a:rPr>
              <a:t>вас – увлечённость и решимость применить полученные знания на практике. </a:t>
            </a:r>
            <a:endParaRPr lang="uz-Cyrl-UZ" dirty="0" smtClean="0">
              <a:latin typeface="Times New Roman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endParaRPr lang="uz-Cyrl-UZ" dirty="0">
              <a:latin typeface="Times New Roman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uz-Cyrl-UZ" dirty="0" smtClean="0">
                <a:latin typeface="Times New Roman"/>
                <a:ea typeface="Calibri"/>
                <a:cs typeface="Times New Roman"/>
              </a:rPr>
              <a:t>И так. Начнём</a:t>
            </a:r>
            <a:r>
              <a:rPr lang="uz-Cyrl-UZ" dirty="0">
                <a:latin typeface="Times New Roman"/>
                <a:ea typeface="Calibri"/>
                <a:cs typeface="Times New Roman"/>
              </a:rPr>
              <a:t>!</a:t>
            </a:r>
            <a:endParaRPr lang="ru-RU" sz="2400" dirty="0">
              <a:ea typeface="Calibri"/>
              <a:cs typeface="Times New Roman"/>
            </a:endParaRPr>
          </a:p>
          <a:p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4048" y="1556792"/>
            <a:ext cx="3528392" cy="4104456"/>
          </a:xfrm>
        </p:spPr>
      </p:pic>
    </p:spTree>
    <p:extLst>
      <p:ext uri="{BB962C8B-B14F-4D97-AF65-F5344CB8AC3E}">
        <p14:creationId xmlns:p14="http://schemas.microsoft.com/office/powerpoint/2010/main" val="85629671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uz-Cyrl-UZ" sz="3600" b="1" dirty="0">
                <a:solidFill>
                  <a:schemeClr val="tx2">
                    <a:lumMod val="75000"/>
                  </a:schemeClr>
                </a:solidFill>
                <a:latin typeface="Times New Roman"/>
                <a:ea typeface="Calibri"/>
                <a:cs typeface="Times New Roman"/>
              </a:rPr>
              <a:t>Продвижение в </a:t>
            </a:r>
            <a:r>
              <a:rPr lang="uz-Cyrl-UZ" sz="3600" b="1" dirty="0" smtClean="0">
                <a:solidFill>
                  <a:schemeClr val="tx2">
                    <a:lumMod val="75000"/>
                  </a:schemeClr>
                </a:solidFill>
                <a:latin typeface="Times New Roman"/>
                <a:ea typeface="Calibri"/>
                <a:cs typeface="Times New Roman"/>
              </a:rPr>
              <a:t>Facebook</a:t>
            </a:r>
            <a:endParaRPr lang="ru-RU" sz="36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43608" y="1600200"/>
            <a:ext cx="7643192" cy="4525963"/>
          </a:xfrm>
        </p:spPr>
        <p:txBody>
          <a:bodyPr>
            <a:normAutofit fontScale="77500" lnSpcReduction="20000"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uz-Cyrl-UZ" dirty="0">
                <a:latin typeface="Times New Roman"/>
                <a:ea typeface="Calibri"/>
                <a:cs typeface="Times New Roman"/>
              </a:rPr>
              <a:t>Важно знать, что спецификой контента в Фейсбуке является некоторая перегруженность информацией и визуальными сообщениями. </a:t>
            </a:r>
            <a:endParaRPr lang="uz-Cyrl-UZ" dirty="0" smtClean="0">
              <a:latin typeface="Times New Roman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endParaRPr lang="uz-Cyrl-UZ" dirty="0">
              <a:latin typeface="Times New Roman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uz-Cyrl-UZ" dirty="0" smtClean="0">
                <a:latin typeface="Times New Roman"/>
                <a:ea typeface="Calibri"/>
                <a:cs typeface="Times New Roman"/>
              </a:rPr>
              <a:t>Всё </a:t>
            </a:r>
            <a:r>
              <a:rPr lang="uz-Cyrl-UZ" dirty="0">
                <a:latin typeface="Times New Roman"/>
                <a:ea typeface="Calibri"/>
                <a:cs typeface="Times New Roman"/>
              </a:rPr>
              <a:t>это делает внимание пользователя рассеянным, «скачущим». Работайте с этим фактором! </a:t>
            </a:r>
            <a:endParaRPr lang="uz-Cyrl-UZ" dirty="0" smtClean="0">
              <a:latin typeface="Times New Roman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endParaRPr lang="uz-Cyrl-UZ" dirty="0">
              <a:latin typeface="Times New Roman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uz-Cyrl-UZ" dirty="0" smtClean="0">
                <a:latin typeface="Times New Roman"/>
                <a:ea typeface="Calibri"/>
                <a:cs typeface="Times New Roman"/>
              </a:rPr>
              <a:t>Ваш </a:t>
            </a:r>
            <a:r>
              <a:rPr lang="uz-Cyrl-UZ" dirty="0">
                <a:latin typeface="Times New Roman"/>
                <a:ea typeface="Calibri"/>
                <a:cs typeface="Times New Roman"/>
              </a:rPr>
              <a:t>контент должен мгновенно цеплять внимание: заголовком, фотографиями или лаконичным анонсом.</a:t>
            </a:r>
            <a:endParaRPr lang="ru-RU" sz="2800" dirty="0">
              <a:ea typeface="Calibri"/>
              <a:cs typeface="Times New Roman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30412878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uz-Cyrl-UZ" sz="4000" b="1" dirty="0" smtClean="0">
                <a:solidFill>
                  <a:schemeClr val="tx2">
                    <a:lumMod val="75000"/>
                  </a:schemeClr>
                </a:solidFill>
                <a:latin typeface="Times New Roman"/>
                <a:ea typeface="Calibri"/>
                <a:cs typeface="Times New Roman"/>
              </a:rPr>
              <a:t/>
            </a:r>
            <a:br>
              <a:rPr lang="uz-Cyrl-UZ" sz="4000" b="1" dirty="0" smtClean="0">
                <a:solidFill>
                  <a:schemeClr val="tx2">
                    <a:lumMod val="75000"/>
                  </a:schemeClr>
                </a:solidFill>
                <a:latin typeface="Times New Roman"/>
                <a:ea typeface="Calibri"/>
                <a:cs typeface="Times New Roman"/>
              </a:rPr>
            </a:br>
            <a:r>
              <a:rPr lang="uz-Cyrl-UZ" sz="4000" b="1" dirty="0" smtClean="0">
                <a:solidFill>
                  <a:schemeClr val="tx2">
                    <a:lumMod val="75000"/>
                  </a:schemeClr>
                </a:solidFill>
                <a:latin typeface="Times New Roman"/>
                <a:ea typeface="Calibri"/>
                <a:cs typeface="Times New Roman"/>
              </a:rPr>
              <a:t>Продвижение </a:t>
            </a:r>
            <a:r>
              <a:rPr lang="uz-Cyrl-UZ" sz="4000" b="1" dirty="0">
                <a:solidFill>
                  <a:schemeClr val="tx2">
                    <a:lumMod val="75000"/>
                  </a:schemeClr>
                </a:solidFill>
                <a:latin typeface="Times New Roman"/>
                <a:ea typeface="Calibri"/>
                <a:cs typeface="Times New Roman"/>
              </a:rPr>
              <a:t>в Facebook</a:t>
            </a:r>
            <a:r>
              <a:rPr lang="ru-RU" sz="4000" dirty="0">
                <a:ea typeface="Calibri"/>
                <a:cs typeface="Times New Roman"/>
              </a:rPr>
              <a:t/>
            </a:r>
            <a:br>
              <a:rPr lang="ru-RU" sz="4000" dirty="0">
                <a:ea typeface="Calibri"/>
                <a:cs typeface="Times New Roman"/>
              </a:rPr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>
            <a:normAutofit fontScale="77500" lnSpcReduction="20000"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uz-Cyrl-UZ" dirty="0">
                <a:latin typeface="Times New Roman"/>
                <a:ea typeface="Calibri"/>
                <a:cs typeface="Times New Roman"/>
              </a:rPr>
              <a:t>Работать с продвижением в Фейсбуке несложно: опять-таки, это может быть встроенная опция, а также рекламный таргетинг. </a:t>
            </a:r>
            <a:endParaRPr lang="uz-Cyrl-UZ" dirty="0" smtClean="0">
              <a:latin typeface="Times New Roman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endParaRPr lang="uz-Cyrl-UZ" dirty="0">
              <a:latin typeface="Times New Roman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uz-Cyrl-UZ" dirty="0" smtClean="0">
                <a:latin typeface="Times New Roman"/>
                <a:ea typeface="Calibri"/>
                <a:cs typeface="Times New Roman"/>
              </a:rPr>
              <a:t>Стоит </a:t>
            </a:r>
            <a:r>
              <a:rPr lang="uz-Cyrl-UZ" dirty="0">
                <a:latin typeface="Times New Roman"/>
                <a:ea typeface="Calibri"/>
                <a:cs typeface="Times New Roman"/>
              </a:rPr>
              <a:t>отметить адаптивность предлагаемых соцсетью настроек – их гораздо больше, чем на рассмотренных нами площадках. 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>
            <a:normAutofit fontScale="77500" lnSpcReduction="20000"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uz-Cyrl-UZ" dirty="0">
                <a:latin typeface="Times New Roman"/>
                <a:ea typeface="Calibri"/>
                <a:cs typeface="Times New Roman"/>
              </a:rPr>
              <a:t>Здесь также можно использовать стратегию продвижения поста внутри сообщества или тематической группы. </a:t>
            </a:r>
            <a:endParaRPr lang="uz-Cyrl-UZ" dirty="0" smtClean="0">
              <a:latin typeface="Times New Roman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endParaRPr lang="uz-Cyrl-UZ" dirty="0">
              <a:latin typeface="Times New Roman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uz-Cyrl-UZ" dirty="0" smtClean="0">
                <a:latin typeface="Times New Roman"/>
                <a:ea typeface="Calibri"/>
                <a:cs typeface="Times New Roman"/>
              </a:rPr>
              <a:t>Эффективность </a:t>
            </a:r>
            <a:r>
              <a:rPr lang="uz-Cyrl-UZ" dirty="0">
                <a:latin typeface="Times New Roman"/>
                <a:ea typeface="Calibri"/>
                <a:cs typeface="Times New Roman"/>
              </a:rPr>
              <a:t>последнего может быть не такой высокой из-за низкого органического охвата.</a:t>
            </a:r>
            <a:endParaRPr lang="ru-RU" sz="2400" dirty="0">
              <a:ea typeface="Calibri"/>
              <a:cs typeface="Times New Roman"/>
            </a:endParaRPr>
          </a:p>
          <a:p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72695183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uz-Cyrl-UZ" sz="4000" b="1" dirty="0" smtClean="0">
                <a:solidFill>
                  <a:schemeClr val="tx2">
                    <a:lumMod val="75000"/>
                  </a:schemeClr>
                </a:solidFill>
                <a:latin typeface="Times New Roman"/>
                <a:ea typeface="Calibri"/>
                <a:cs typeface="Times New Roman"/>
              </a:rPr>
              <a:t/>
            </a:r>
            <a:br>
              <a:rPr lang="uz-Cyrl-UZ" sz="4000" b="1" dirty="0" smtClean="0">
                <a:solidFill>
                  <a:schemeClr val="tx2">
                    <a:lumMod val="75000"/>
                  </a:schemeClr>
                </a:solidFill>
                <a:latin typeface="Times New Roman"/>
                <a:ea typeface="Calibri"/>
                <a:cs typeface="Times New Roman"/>
              </a:rPr>
            </a:br>
            <a:r>
              <a:rPr lang="uz-Cyrl-UZ" sz="4000" b="1" dirty="0" smtClean="0">
                <a:solidFill>
                  <a:schemeClr val="tx2">
                    <a:lumMod val="75000"/>
                  </a:schemeClr>
                </a:solidFill>
                <a:latin typeface="Times New Roman"/>
                <a:ea typeface="Calibri"/>
                <a:cs typeface="Times New Roman"/>
              </a:rPr>
              <a:t>Продвижение </a:t>
            </a:r>
            <a:r>
              <a:rPr lang="uz-Cyrl-UZ" sz="4000" b="1" dirty="0">
                <a:solidFill>
                  <a:schemeClr val="tx2">
                    <a:lumMod val="75000"/>
                  </a:schemeClr>
                </a:solidFill>
                <a:latin typeface="Times New Roman"/>
                <a:ea typeface="Calibri"/>
                <a:cs typeface="Times New Roman"/>
              </a:rPr>
              <a:t>в Facebook</a:t>
            </a:r>
            <a:r>
              <a:rPr lang="ru-RU" sz="4000" dirty="0">
                <a:ea typeface="Calibri"/>
                <a:cs typeface="Times New Roman"/>
              </a:rPr>
              <a:t/>
            </a:r>
            <a:br>
              <a:rPr lang="ru-RU" sz="4000" dirty="0">
                <a:ea typeface="Calibri"/>
                <a:cs typeface="Times New Roman"/>
              </a:rPr>
            </a:b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0124" y="1988840"/>
            <a:ext cx="3139827" cy="3096344"/>
          </a:xfrm>
        </p:spPr>
      </p:pic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>
            <a:normAutofit fontScale="77500" lnSpcReduction="20000"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uz-Cyrl-UZ" dirty="0">
                <a:latin typeface="Times New Roman"/>
                <a:ea typeface="Calibri"/>
                <a:cs typeface="Times New Roman"/>
              </a:rPr>
              <a:t>Несложно работать и со статистикой: Фейсбук предлагает воспользоваться уже готовыми настройками (их можно найти в личном кабинете). </a:t>
            </a:r>
            <a:endParaRPr lang="uz-Cyrl-UZ" dirty="0" smtClean="0">
              <a:latin typeface="Times New Roman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endParaRPr lang="uz-Cyrl-UZ" dirty="0">
              <a:latin typeface="Times New Roman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uz-Cyrl-UZ" dirty="0" smtClean="0">
                <a:latin typeface="Times New Roman"/>
                <a:ea typeface="Calibri"/>
                <a:cs typeface="Times New Roman"/>
              </a:rPr>
              <a:t>Благодаря </a:t>
            </a:r>
            <a:r>
              <a:rPr lang="uz-Cyrl-UZ" dirty="0">
                <a:latin typeface="Times New Roman"/>
                <a:ea typeface="Calibri"/>
                <a:cs typeface="Times New Roman"/>
              </a:rPr>
              <a:t>ей вы сможете довольно чётко ориентироваться в показателях вовлечённости, охвата и количества «лайков».</a:t>
            </a:r>
            <a:endParaRPr lang="ru-RU" sz="2400" dirty="0">
              <a:ea typeface="Calibri"/>
              <a:cs typeface="Times New Roman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72695183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 b="1" dirty="0" smtClean="0">
                <a:solidFill>
                  <a:srgbClr val="4F81BD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Работа </a:t>
            </a:r>
            <a:r>
              <a:rPr lang="ru-RU" sz="2800" b="1" dirty="0">
                <a:solidFill>
                  <a:srgbClr val="4F81BD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комментариями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Почему нужно работать с </a:t>
            </a:r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комментариями?</a:t>
            </a:r>
            <a:endParaRPr lang="ru-RU" b="1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5976" y="1772816"/>
            <a:ext cx="3740274" cy="2890465"/>
          </a:xfrm>
        </p:spPr>
      </p:pic>
    </p:spTree>
    <p:extLst>
      <p:ext uri="{BB962C8B-B14F-4D97-AF65-F5344CB8AC3E}">
        <p14:creationId xmlns:p14="http://schemas.microsoft.com/office/powerpoint/2010/main" val="2380460190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 b="1" dirty="0" smtClean="0">
                <a:solidFill>
                  <a:srgbClr val="4F81BD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Работа </a:t>
            </a:r>
            <a:r>
              <a:rPr lang="ru-RU" sz="2800" b="1" dirty="0">
                <a:solidFill>
                  <a:srgbClr val="4F81BD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комментариями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ru-RU" b="1" dirty="0">
                <a:solidFill>
                  <a:srgbClr val="1A202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Реакция на негатив, если вас ругают.</a:t>
            </a:r>
            <a:endParaRPr lang="ru-RU" dirty="0">
              <a:solidFill>
                <a:srgbClr val="1A2028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 smtClean="0">
              <a:solidFill>
                <a:srgbClr val="1A2028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 smtClean="0">
                <a:solidFill>
                  <a:srgbClr val="1A202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Негатив </a:t>
            </a:r>
            <a:r>
              <a:rPr lang="ru-RU" dirty="0">
                <a:solidFill>
                  <a:srgbClr val="1A202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бывает двух типов: </a:t>
            </a:r>
            <a:r>
              <a:rPr lang="ru-RU" dirty="0" err="1">
                <a:solidFill>
                  <a:srgbClr val="1A202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троллинговый</a:t>
            </a:r>
            <a:r>
              <a:rPr lang="ru-RU" dirty="0">
                <a:solidFill>
                  <a:srgbClr val="1A202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несущий в себе только эмоциональную составляющую, и естественный негатив. </a:t>
            </a:r>
            <a:endParaRPr lang="ru-RU" dirty="0" smtClean="0">
              <a:solidFill>
                <a:srgbClr val="1A2028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>
              <a:solidFill>
                <a:srgbClr val="1A2028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 smtClean="0">
                <a:solidFill>
                  <a:srgbClr val="1A202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Алгоритм </a:t>
            </a:r>
            <a:r>
              <a:rPr lang="ru-RU" dirty="0">
                <a:solidFill>
                  <a:srgbClr val="1A202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реагирования на негативные комментарии рассмотрим ниже.</a:t>
            </a:r>
          </a:p>
          <a:p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4950" y="2204865"/>
            <a:ext cx="2705100" cy="2501280"/>
          </a:xfrm>
        </p:spPr>
      </p:pic>
    </p:spTree>
    <p:extLst>
      <p:ext uri="{BB962C8B-B14F-4D97-AF65-F5344CB8AC3E}">
        <p14:creationId xmlns:p14="http://schemas.microsoft.com/office/powerpoint/2010/main" val="3184653498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 b="1" dirty="0" smtClean="0">
                <a:solidFill>
                  <a:srgbClr val="4F81BD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Работа </a:t>
            </a:r>
            <a:r>
              <a:rPr lang="ru-RU" sz="2800" b="1" dirty="0">
                <a:solidFill>
                  <a:srgbClr val="4F81BD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комментариями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99592" y="1600200"/>
            <a:ext cx="3596208" cy="4525963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ru-RU" b="1" dirty="0">
                <a:solidFill>
                  <a:srgbClr val="1A202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Ответы на вопросы.</a:t>
            </a:r>
            <a:endParaRPr lang="ru-RU" dirty="0">
              <a:solidFill>
                <a:srgbClr val="1A2028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dirty="0">
                <a:solidFill>
                  <a:srgbClr val="1A202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Важный тезис: </a:t>
            </a:r>
            <a:r>
              <a:rPr lang="ru-RU" dirty="0" err="1">
                <a:solidFill>
                  <a:srgbClr val="1A202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неотвеченные</a:t>
            </a:r>
            <a:r>
              <a:rPr lang="ru-RU" dirty="0">
                <a:solidFill>
                  <a:srgbClr val="1A202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вопросы очень часто превращаются в негатив. </a:t>
            </a:r>
            <a:endParaRPr lang="ru-RU" dirty="0" smtClean="0">
              <a:solidFill>
                <a:srgbClr val="1A2028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dirty="0">
              <a:solidFill>
                <a:srgbClr val="1A2028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dirty="0" smtClean="0">
                <a:solidFill>
                  <a:srgbClr val="1A202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Если </a:t>
            </a:r>
            <a:r>
              <a:rPr lang="ru-RU" dirty="0">
                <a:solidFill>
                  <a:srgbClr val="1A202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человеку вы не ответили, его это сильно будоражит. 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340769"/>
            <a:ext cx="4038600" cy="4536504"/>
          </a:xfrm>
        </p:spPr>
        <p:txBody>
          <a:bodyPr>
            <a:normAutofit fontScale="92500" lnSpcReduction="20000"/>
          </a:bodyPr>
          <a:lstStyle/>
          <a:p>
            <a:r>
              <a:rPr lang="ru-RU" dirty="0">
                <a:solidFill>
                  <a:srgbClr val="1A202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Нужно как можно более информативно отвечать на вопросы. </a:t>
            </a:r>
            <a:endParaRPr lang="ru-RU" dirty="0" smtClean="0">
              <a:solidFill>
                <a:srgbClr val="1A2028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>
              <a:solidFill>
                <a:srgbClr val="1A2028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 smtClean="0">
                <a:solidFill>
                  <a:srgbClr val="1A202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</a:t>
            </a:r>
            <a:r>
              <a:rPr lang="ru-RU" dirty="0">
                <a:solidFill>
                  <a:srgbClr val="1A202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объему ответа вы исходите из своих возможностей – скорее, временных. </a:t>
            </a:r>
            <a:endParaRPr lang="ru-RU" dirty="0" smtClean="0">
              <a:solidFill>
                <a:srgbClr val="1A2028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>
              <a:solidFill>
                <a:srgbClr val="1A2028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 smtClean="0">
                <a:solidFill>
                  <a:srgbClr val="1A202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Через </a:t>
            </a:r>
            <a:r>
              <a:rPr lang="ru-RU" dirty="0">
                <a:solidFill>
                  <a:srgbClr val="1A202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какое-то время у вас появится </a:t>
            </a:r>
            <a:r>
              <a:rPr lang="ru-RU" dirty="0" err="1">
                <a:solidFill>
                  <a:srgbClr val="1A202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аргументарная</a:t>
            </a:r>
            <a:r>
              <a:rPr lang="ru-RU" dirty="0">
                <a:solidFill>
                  <a:srgbClr val="1A202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база.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84653498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b="1" dirty="0">
                <a:solidFill>
                  <a:srgbClr val="4F81BD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Работа с комментариями</a:t>
            </a:r>
            <a:endParaRPr lang="ru-RU" sz="2800" b="1" dirty="0">
              <a:solidFill>
                <a:srgbClr val="4F81BD">
                  <a:lumMod val="50000"/>
                </a:srgb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043608" y="1600200"/>
            <a:ext cx="3452192" cy="4525963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ru-RU" b="1" dirty="0">
                <a:solidFill>
                  <a:srgbClr val="1A202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Позитивные комментарии, благодарности</a:t>
            </a:r>
            <a:r>
              <a:rPr lang="ru-RU" b="1" dirty="0" smtClean="0">
                <a:solidFill>
                  <a:srgbClr val="1A202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ru-RU" dirty="0">
              <a:solidFill>
                <a:srgbClr val="1A2028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dirty="0">
                <a:solidFill>
                  <a:srgbClr val="1A202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Если люди пишут вам «спасибо</a:t>
            </a:r>
            <a:r>
              <a:rPr lang="ru-RU" dirty="0" smtClean="0">
                <a:solidFill>
                  <a:srgbClr val="1A202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», </a:t>
            </a:r>
            <a:r>
              <a:rPr lang="ru-RU" dirty="0">
                <a:solidFill>
                  <a:srgbClr val="1A202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«нам понравилось» и тому подобное – обязательно напишите условное «пожалуйста»: «Спасибо, мы тоже рады, что вы с нами», «Спасибо вам за сотрудничество», «Мы рады, что вам понравилось». 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>
            <a:normAutofit fontScale="77500" lnSpcReduction="20000"/>
          </a:bodyPr>
          <a:lstStyle/>
          <a:p>
            <a:r>
              <a:rPr lang="ru-RU" dirty="0">
                <a:solidFill>
                  <a:srgbClr val="1A202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Во-первых, это закрепляет позитивной впечатление. </a:t>
            </a:r>
            <a:endParaRPr lang="ru-RU" dirty="0" smtClean="0">
              <a:solidFill>
                <a:srgbClr val="1A2028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>
              <a:solidFill>
                <a:srgbClr val="1A2028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 smtClean="0">
                <a:solidFill>
                  <a:srgbClr val="1A202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Во-вторых</a:t>
            </a:r>
            <a:r>
              <a:rPr lang="ru-RU" dirty="0">
                <a:solidFill>
                  <a:srgbClr val="1A202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для людей, которые будут просматривать комментарии, это показатель очень высокой лояльности вас и вашей аудитории.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29748635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 b="1" dirty="0">
                <a:solidFill>
                  <a:srgbClr val="4F81BD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Работа с комментариями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27584" y="1600200"/>
            <a:ext cx="3668216" cy="4525963"/>
          </a:xfrm>
        </p:spPr>
        <p:txBody>
          <a:bodyPr/>
          <a:lstStyle/>
          <a:p>
            <a:pPr marL="0" indent="0">
              <a:buNone/>
            </a:pPr>
            <a:endParaRPr lang="ru-RU" b="1" dirty="0" smtClean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b="1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Какие </a:t>
            </a:r>
            <a:r>
              <a:rPr lang="ru-RU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комментарии </a:t>
            </a:r>
            <a:r>
              <a:rPr lang="ru-RU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можно </a:t>
            </a:r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удалять?</a:t>
            </a:r>
            <a:endParaRPr lang="ru-RU" b="1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7350" y="2060848"/>
            <a:ext cx="2400300" cy="2659583"/>
          </a:xfrm>
        </p:spPr>
      </p:pic>
    </p:spTree>
    <p:extLst>
      <p:ext uri="{BB962C8B-B14F-4D97-AF65-F5344CB8AC3E}">
        <p14:creationId xmlns:p14="http://schemas.microsoft.com/office/powerpoint/2010/main" val="1595836696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620688"/>
            <a:ext cx="8229600" cy="796950"/>
          </a:xfrm>
        </p:spPr>
        <p:txBody>
          <a:bodyPr>
            <a:normAutofit fontScale="90000"/>
          </a:bodyPr>
          <a:lstStyle/>
          <a:p>
            <a:r>
              <a:rPr lang="ru-RU" sz="3200" b="1" dirty="0">
                <a:solidFill>
                  <a:srgbClr val="1A202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Можно удалять только </a:t>
            </a:r>
            <a:r>
              <a:rPr lang="ru-RU" sz="3200" b="1" dirty="0" err="1">
                <a:solidFill>
                  <a:srgbClr val="1A202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троллинговые</a:t>
            </a:r>
            <a:r>
              <a:rPr lang="ru-RU" sz="3200" b="1" dirty="0">
                <a:solidFill>
                  <a:srgbClr val="1A202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комментарии.</a:t>
            </a:r>
            <a:r>
              <a:rPr lang="ru-RU" sz="3200" dirty="0">
                <a:solidFill>
                  <a:srgbClr val="1A202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200" dirty="0">
                <a:solidFill>
                  <a:srgbClr val="1A202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32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99592" y="1600200"/>
            <a:ext cx="7787208" cy="4525963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rgbClr val="1A202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Естественный </a:t>
            </a:r>
            <a:r>
              <a:rPr lang="ru-RU" dirty="0">
                <a:solidFill>
                  <a:srgbClr val="1A202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негатив нельзя удалять. Человек пришел с реальной жалобой, а вы удалили – это неправильно. </a:t>
            </a:r>
            <a:endParaRPr lang="ru-RU" dirty="0" smtClean="0">
              <a:solidFill>
                <a:srgbClr val="1A2028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>
              <a:solidFill>
                <a:srgbClr val="1A2028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 smtClean="0">
                <a:solidFill>
                  <a:srgbClr val="1A202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Этот </a:t>
            </a:r>
            <a:r>
              <a:rPr lang="ru-RU" dirty="0">
                <a:solidFill>
                  <a:srgbClr val="1A202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человек обязательно найдет много мест, где написать и о самой ситуации, и о том, что вы удалили.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97545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800" b="1" dirty="0">
                <a:solidFill>
                  <a:srgbClr val="1A202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Можно удалять комментарии, не соответствующие правилам вашего сообщества.</a:t>
            </a:r>
            <a:r>
              <a:rPr lang="ru-RU" sz="2800" dirty="0">
                <a:solidFill>
                  <a:srgbClr val="1A202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dirty="0">
                <a:solidFill>
                  <a:srgbClr val="1A202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ru-RU" dirty="0" smtClean="0">
                <a:solidFill>
                  <a:srgbClr val="1A202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Правила </a:t>
            </a:r>
            <a:r>
              <a:rPr lang="ru-RU" dirty="0">
                <a:solidFill>
                  <a:srgbClr val="1A202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сообщества или канала – это абстрактная вещь. </a:t>
            </a:r>
            <a:endParaRPr lang="ru-RU" dirty="0" smtClean="0">
              <a:solidFill>
                <a:srgbClr val="1A2028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>
              <a:solidFill>
                <a:srgbClr val="1A2028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 smtClean="0">
                <a:solidFill>
                  <a:srgbClr val="1A202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Правила </a:t>
            </a:r>
            <a:r>
              <a:rPr lang="ru-RU" dirty="0">
                <a:solidFill>
                  <a:srgbClr val="1A202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могут включать обязательные пункты, которые важны вам.</a:t>
            </a:r>
          </a:p>
          <a:p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3025" y="1988840"/>
            <a:ext cx="3028950" cy="2631579"/>
          </a:xfrm>
        </p:spPr>
      </p:pic>
    </p:spTree>
    <p:extLst>
      <p:ext uri="{BB962C8B-B14F-4D97-AF65-F5344CB8AC3E}">
        <p14:creationId xmlns:p14="http://schemas.microsoft.com/office/powerpoint/2010/main" val="135103477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z-Cyrl-UZ" sz="3200" b="1" dirty="0">
                <a:solidFill>
                  <a:srgbClr val="1F497D">
                    <a:lumMod val="75000"/>
                  </a:srgbClr>
                </a:solidFill>
                <a:latin typeface="Times New Roman"/>
                <a:ea typeface="Calibri"/>
                <a:cs typeface="Times New Roman"/>
              </a:rPr>
              <a:t>Целевая аудитория </a:t>
            </a:r>
            <a:br>
              <a:rPr lang="uz-Cyrl-UZ" sz="3200" b="1" dirty="0">
                <a:solidFill>
                  <a:srgbClr val="1F497D">
                    <a:lumMod val="75000"/>
                  </a:srgbClr>
                </a:solidFill>
                <a:latin typeface="Times New Roman"/>
                <a:ea typeface="Calibri"/>
                <a:cs typeface="Times New Roman"/>
              </a:rPr>
            </a:br>
            <a:r>
              <a:rPr lang="uz-Cyrl-UZ" sz="3200" b="1" dirty="0">
                <a:solidFill>
                  <a:srgbClr val="1F497D">
                    <a:lumMod val="75000"/>
                  </a:srgbClr>
                </a:solidFill>
                <a:latin typeface="Times New Roman"/>
                <a:ea typeface="Calibri"/>
                <a:cs typeface="Times New Roman"/>
              </a:rPr>
              <a:t>и где её искать?</a:t>
            </a: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4937" y="1988840"/>
            <a:ext cx="2807023" cy="3384375"/>
          </a:xfrm>
        </p:spPr>
      </p:pic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uz-Cyrl-UZ" dirty="0" smtClean="0">
              <a:latin typeface="Times New Roman"/>
              <a:ea typeface="Calibri"/>
            </a:endParaRPr>
          </a:p>
          <a:p>
            <a:endParaRPr lang="uz-Cyrl-UZ" dirty="0">
              <a:latin typeface="Times New Roman"/>
              <a:ea typeface="Calibri"/>
            </a:endParaRPr>
          </a:p>
          <a:p>
            <a:r>
              <a:rPr lang="uz-Cyrl-UZ" dirty="0" smtClean="0">
                <a:latin typeface="Times New Roman"/>
                <a:ea typeface="Calibri"/>
              </a:rPr>
              <a:t>Социальные </a:t>
            </a:r>
            <a:r>
              <a:rPr lang="uz-Cyrl-UZ" dirty="0">
                <a:latin typeface="Times New Roman"/>
                <a:ea typeface="Calibri"/>
              </a:rPr>
              <a:t>сети – это хорошая площадка для работы с самыми разными </a:t>
            </a:r>
            <a:r>
              <a:rPr lang="uz-Cyrl-UZ" dirty="0" smtClean="0">
                <a:latin typeface="Times New Roman"/>
                <a:ea typeface="Calibri"/>
              </a:rPr>
              <a:t>читателями</a:t>
            </a:r>
            <a:r>
              <a:rPr lang="uz-Cyrl-UZ" dirty="0">
                <a:latin typeface="Times New Roman"/>
                <a:ea typeface="Calibri"/>
              </a:rPr>
              <a:t>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34516260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48680"/>
            <a:ext cx="8229600" cy="1368152"/>
          </a:xfrm>
        </p:spPr>
        <p:txBody>
          <a:bodyPr>
            <a:normAutofit fontScale="90000"/>
          </a:bodyPr>
          <a:lstStyle/>
          <a:p>
            <a:r>
              <a:rPr lang="ru-RU" sz="31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Стратегия ответов на комментарии с естественным негативом должна быть следующая</a:t>
            </a:r>
            <a:r>
              <a:rPr lang="ru-RU" sz="31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ru-RU" sz="32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2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2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32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71600" y="1600200"/>
            <a:ext cx="7715200" cy="4525963"/>
          </a:xfrm>
        </p:spPr>
        <p:txBody>
          <a:bodyPr>
            <a:normAutofit fontScale="77500" lnSpcReduction="20000"/>
          </a:bodyPr>
          <a:lstStyle/>
          <a:p>
            <a:pPr>
              <a:buFont typeface="+mj-lt"/>
              <a:buAutoNum type="arabicPeriod"/>
            </a:pPr>
            <a:r>
              <a:rPr lang="ru-RU" dirty="0" smtClean="0">
                <a:solidFill>
                  <a:srgbClr val="1A202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Комментатор </a:t>
            </a:r>
            <a:r>
              <a:rPr lang="ru-RU" dirty="0">
                <a:solidFill>
                  <a:srgbClr val="1A202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привел свой кейс, но вы не можете идентифицировать, кто он как клиент, вам нужно задать ему ряд уточняющих вопросов: «Добрый день! Спасибо за ваш комментарий! Хотим разобраться в ситуации, напишите, пожалуйста, в личные сообщения</a:t>
            </a:r>
            <a:r>
              <a:rPr lang="ru-RU" dirty="0" smtClean="0">
                <a:solidFill>
                  <a:srgbClr val="1A202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».</a:t>
            </a:r>
          </a:p>
          <a:p>
            <a:pPr>
              <a:buFont typeface="+mj-lt"/>
              <a:buAutoNum type="arabicPeriod"/>
            </a:pPr>
            <a:endParaRPr lang="ru-RU" dirty="0">
              <a:solidFill>
                <a:srgbClr val="1A2028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+mj-lt"/>
              <a:buAutoNum type="arabicPeriod"/>
            </a:pPr>
            <a:r>
              <a:rPr lang="ru-RU" dirty="0">
                <a:solidFill>
                  <a:srgbClr val="1A202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Далее запрашиваете данные, которые вам нужны: номер чека, фамилию и имя, время и место – то, что вам необходимо</a:t>
            </a:r>
            <a:r>
              <a:rPr lang="ru-RU" dirty="0" smtClean="0">
                <a:solidFill>
                  <a:srgbClr val="1A202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buFont typeface="+mj-lt"/>
              <a:buAutoNum type="arabicPeriod"/>
            </a:pPr>
            <a:endParaRPr lang="ru-RU" dirty="0">
              <a:solidFill>
                <a:srgbClr val="1A2028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+mj-lt"/>
              <a:buAutoNum type="arabicPeriod"/>
            </a:pPr>
            <a:r>
              <a:rPr lang="ru-RU" dirty="0" smtClean="0">
                <a:solidFill>
                  <a:srgbClr val="1A202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Затем </a:t>
            </a:r>
            <a:r>
              <a:rPr lang="ru-RU" dirty="0">
                <a:solidFill>
                  <a:srgbClr val="1A202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нужно разобраться, действительно ли эта ситуация была.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8214899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z-Cyrl-UZ" sz="36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Кто они?</a:t>
            </a:r>
            <a:endParaRPr lang="ru-RU" sz="3600" b="1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15616" y="1600200"/>
            <a:ext cx="7571184" cy="4525963"/>
          </a:xfrm>
        </p:spPr>
        <p:txBody>
          <a:bodyPr>
            <a:normAutofit fontScale="77500" lnSpcReduction="20000"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uz-Cyrl-UZ" dirty="0">
                <a:latin typeface="Times New Roman"/>
                <a:ea typeface="Calibri"/>
                <a:cs typeface="Times New Roman"/>
              </a:rPr>
              <a:t>Для начала определитесь, с какой именно группой вы работаете</a:t>
            </a:r>
            <a:r>
              <a:rPr lang="uz-Cyrl-UZ" dirty="0" smtClean="0">
                <a:latin typeface="Times New Roman"/>
                <a:ea typeface="Calibri"/>
                <a:cs typeface="Times New Roman"/>
              </a:rPr>
              <a:t>: </a:t>
            </a:r>
            <a:r>
              <a:rPr lang="uz-Cyrl-UZ" dirty="0">
                <a:latin typeface="Times New Roman"/>
                <a:ea typeface="Calibri"/>
                <a:cs typeface="Times New Roman"/>
              </a:rPr>
              <a:t>локация (привязка к населённым пунктам или её отсутствие), возраст и сфера увлечений действительно важны. </a:t>
            </a:r>
            <a:endParaRPr lang="uz-Cyrl-UZ" dirty="0" smtClean="0">
              <a:latin typeface="Times New Roman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endParaRPr lang="uz-Cyrl-UZ" dirty="0">
              <a:latin typeface="Times New Roman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uz-Cyrl-UZ" dirty="0" smtClean="0">
                <a:latin typeface="Times New Roman"/>
                <a:ea typeface="Calibri"/>
                <a:cs typeface="Times New Roman"/>
              </a:rPr>
              <a:t>Чем </a:t>
            </a:r>
            <a:r>
              <a:rPr lang="uz-Cyrl-UZ" dirty="0">
                <a:latin typeface="Times New Roman"/>
                <a:ea typeface="Calibri"/>
                <a:cs typeface="Times New Roman"/>
              </a:rPr>
              <a:t>лучше вы представляете себе потенциального </a:t>
            </a:r>
            <a:r>
              <a:rPr lang="uz-Cyrl-UZ" dirty="0" smtClean="0">
                <a:latin typeface="Times New Roman"/>
                <a:ea typeface="Calibri"/>
                <a:cs typeface="Times New Roman"/>
              </a:rPr>
              <a:t>читателя </a:t>
            </a:r>
            <a:r>
              <a:rPr lang="uz-Cyrl-UZ" dirty="0">
                <a:latin typeface="Times New Roman"/>
                <a:ea typeface="Calibri"/>
                <a:cs typeface="Times New Roman"/>
              </a:rPr>
              <a:t>«в лицо», тем эффективнее сможете </a:t>
            </a:r>
            <a:r>
              <a:rPr lang="uz-Cyrl-UZ" dirty="0" smtClean="0">
                <a:latin typeface="Times New Roman"/>
                <a:ea typeface="Calibri"/>
                <a:cs typeface="Times New Roman"/>
              </a:rPr>
              <a:t>продвигать свои публикации. </a:t>
            </a:r>
          </a:p>
          <a:p>
            <a:pPr>
              <a:lnSpc>
                <a:spcPct val="115000"/>
              </a:lnSpc>
              <a:spcAft>
                <a:spcPts val="0"/>
              </a:spcAft>
            </a:pPr>
            <a:endParaRPr lang="uz-Cyrl-UZ" dirty="0">
              <a:latin typeface="Times New Roman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uz-Cyrl-UZ" dirty="0" smtClean="0">
                <a:latin typeface="Times New Roman"/>
                <a:ea typeface="Calibri"/>
                <a:cs typeface="Times New Roman"/>
              </a:rPr>
              <a:t>Ориентируйтесь </a:t>
            </a:r>
            <a:r>
              <a:rPr lang="uz-Cyrl-UZ" dirty="0">
                <a:latin typeface="Times New Roman"/>
                <a:ea typeface="Calibri"/>
                <a:cs typeface="Times New Roman"/>
              </a:rPr>
              <a:t>не на абстрактные массы пользователей, работайте адресно.</a:t>
            </a:r>
            <a:endParaRPr lang="ru-RU" sz="2800" dirty="0">
              <a:ea typeface="Calibri"/>
              <a:cs typeface="Times New Roman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5272189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z-Cyrl-UZ" sz="3200" b="1" dirty="0" smtClean="0">
                <a:solidFill>
                  <a:schemeClr val="tx2">
                    <a:lumMod val="75000"/>
                  </a:schemeClr>
                </a:solidFill>
                <a:latin typeface="Times New Roman"/>
                <a:ea typeface="Calibri"/>
                <a:cs typeface="Times New Roman"/>
              </a:rPr>
              <a:t>Активные пользователи</a:t>
            </a:r>
            <a:endParaRPr lang="ru-RU" sz="32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925144"/>
          </a:xfrm>
        </p:spPr>
        <p:txBody>
          <a:bodyPr>
            <a:normAutofit fontScale="70000" lnSpcReduction="20000"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uz-Cyrl-UZ" dirty="0" smtClean="0">
                <a:latin typeface="Times New Roman"/>
                <a:ea typeface="Calibri"/>
                <a:cs typeface="Times New Roman"/>
              </a:rPr>
              <a:t>Жител ЦА </a:t>
            </a:r>
            <a:r>
              <a:rPr lang="uz-Cyrl-UZ" dirty="0">
                <a:latin typeface="Times New Roman"/>
                <a:ea typeface="Calibri"/>
                <a:cs typeface="Times New Roman"/>
              </a:rPr>
              <a:t>являются активными пользователями социальных сетей, то есть посещают их каждый день, читают и публикуют собственный контент. </a:t>
            </a:r>
            <a:endParaRPr lang="uz-Cyrl-UZ" dirty="0" smtClean="0">
              <a:latin typeface="Times New Roman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endParaRPr lang="uz-Cyrl-UZ" dirty="0">
              <a:latin typeface="Times New Roman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uz-Cyrl-UZ" dirty="0" smtClean="0">
                <a:latin typeface="Times New Roman"/>
                <a:ea typeface="Calibri"/>
                <a:cs typeface="Times New Roman"/>
              </a:rPr>
              <a:t>Речь </a:t>
            </a:r>
            <a:r>
              <a:rPr lang="uz-Cyrl-UZ" dirty="0">
                <a:latin typeface="Times New Roman"/>
                <a:ea typeface="Calibri"/>
                <a:cs typeface="Times New Roman"/>
              </a:rPr>
              <a:t>идёт не только о студентах или пенсионерах: звёзды шоу-бизнеса, политики и актёры в полной мере оценили преимущества социальных сетей, заводя рабочие и «человеческие» аккаунты в Инстаграме или Фейсбуке.</a:t>
            </a:r>
            <a:endParaRPr lang="ru-RU" sz="2400" dirty="0">
              <a:ea typeface="Calibri"/>
              <a:cs typeface="Times New Roman"/>
            </a:endParaRPr>
          </a:p>
          <a:p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3024" y="1844824"/>
            <a:ext cx="3451423" cy="4176464"/>
          </a:xfrm>
        </p:spPr>
      </p:pic>
    </p:spTree>
    <p:extLst>
      <p:ext uri="{BB962C8B-B14F-4D97-AF65-F5344CB8AC3E}">
        <p14:creationId xmlns:p14="http://schemas.microsoft.com/office/powerpoint/2010/main" val="299224387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620688"/>
            <a:ext cx="8229600" cy="1152128"/>
          </a:xfrm>
        </p:spPr>
        <p:txBody>
          <a:bodyPr>
            <a:normAutofit fontScale="90000"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uz-Cyrl-UZ" sz="3600" b="1" dirty="0" smtClean="0">
                <a:solidFill>
                  <a:schemeClr val="tx2">
                    <a:lumMod val="75000"/>
                  </a:schemeClr>
                </a:solidFill>
                <a:latin typeface="Times New Roman"/>
                <a:ea typeface="Calibri"/>
                <a:cs typeface="Times New Roman"/>
              </a:rPr>
              <a:t>Каналы </a:t>
            </a:r>
            <a:r>
              <a:rPr lang="uz-Cyrl-UZ" sz="3600" b="1" dirty="0">
                <a:solidFill>
                  <a:schemeClr val="tx2">
                    <a:lumMod val="75000"/>
                  </a:schemeClr>
                </a:solidFill>
                <a:latin typeface="Times New Roman"/>
                <a:ea typeface="Calibri"/>
                <a:cs typeface="Times New Roman"/>
              </a:rPr>
              <a:t>продвижения: </a:t>
            </a:r>
            <a:r>
              <a:rPr lang="uz-Cyrl-UZ" sz="3600" b="1" dirty="0" smtClean="0">
                <a:solidFill>
                  <a:schemeClr val="tx2">
                    <a:lumMod val="75000"/>
                  </a:schemeClr>
                </a:solidFill>
                <a:latin typeface="Times New Roman"/>
                <a:ea typeface="Calibri"/>
                <a:cs typeface="Times New Roman"/>
              </a:rPr>
              <a:t/>
            </a:r>
            <a:br>
              <a:rPr lang="uz-Cyrl-UZ" sz="3600" b="1" dirty="0" smtClean="0">
                <a:solidFill>
                  <a:schemeClr val="tx2">
                    <a:lumMod val="75000"/>
                  </a:schemeClr>
                </a:solidFill>
                <a:latin typeface="Times New Roman"/>
                <a:ea typeface="Calibri"/>
                <a:cs typeface="Times New Roman"/>
              </a:rPr>
            </a:br>
            <a:r>
              <a:rPr lang="uz-Cyrl-UZ" sz="3600" b="1" dirty="0" smtClean="0">
                <a:solidFill>
                  <a:schemeClr val="tx2">
                    <a:lumMod val="75000"/>
                  </a:schemeClr>
                </a:solidFill>
                <a:latin typeface="Times New Roman"/>
                <a:ea typeface="Calibri"/>
                <a:cs typeface="Times New Roman"/>
              </a:rPr>
              <a:t>какие </a:t>
            </a:r>
            <a:r>
              <a:rPr lang="uz-Cyrl-UZ" sz="3600" b="1" dirty="0">
                <a:solidFill>
                  <a:schemeClr val="tx2">
                    <a:lumMod val="75000"/>
                  </a:schemeClr>
                </a:solidFill>
                <a:latin typeface="Times New Roman"/>
                <a:ea typeface="Calibri"/>
                <a:cs typeface="Times New Roman"/>
              </a:rPr>
              <a:t>именно подойдут лично </a:t>
            </a:r>
            <a:r>
              <a:rPr lang="uz-Cyrl-UZ" sz="3600" b="1" dirty="0" smtClean="0">
                <a:solidFill>
                  <a:schemeClr val="tx2">
                    <a:lumMod val="75000"/>
                  </a:schemeClr>
                </a:solidFill>
                <a:latin typeface="Times New Roman"/>
                <a:ea typeface="Calibri"/>
                <a:cs typeface="Times New Roman"/>
              </a:rPr>
              <a:t>вам?</a:t>
            </a:r>
            <a:r>
              <a:rPr lang="ru-RU" sz="4000" dirty="0">
                <a:ea typeface="Calibri"/>
                <a:cs typeface="Times New Roman"/>
              </a:rPr>
              <a:t/>
            </a:r>
            <a:br>
              <a:rPr lang="ru-RU" sz="4000" dirty="0">
                <a:ea typeface="Calibri"/>
                <a:cs typeface="Times New Roman"/>
              </a:rPr>
            </a:b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132856"/>
            <a:ext cx="4038600" cy="3384376"/>
          </a:xfrm>
        </p:spPr>
      </p:pic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20000"/>
          </a:bodyPr>
          <a:lstStyle/>
          <a:p>
            <a:r>
              <a:rPr lang="uz-Cyrl-UZ" dirty="0">
                <a:latin typeface="Times New Roman"/>
                <a:ea typeface="Calibri"/>
              </a:rPr>
              <a:t>Просто осознайте эту цифру: на сегодняшний день в мире существует порядка ста социальных сетей – и каждая из них по своему эффективна, имеет своих «адептов» и увлечённых пользователей</a:t>
            </a:r>
            <a:r>
              <a:rPr lang="uz-Cyrl-UZ" dirty="0" smtClean="0">
                <a:latin typeface="Times New Roman"/>
                <a:ea typeface="Calibri"/>
              </a:rPr>
              <a:t>.</a:t>
            </a:r>
            <a:r>
              <a:rPr lang="uz-Cyrl-UZ" dirty="0">
                <a:latin typeface="Times New Roman"/>
                <a:ea typeface="Calibri"/>
              </a:rPr>
              <a:t> </a:t>
            </a:r>
            <a:endParaRPr lang="uz-Cyrl-UZ" dirty="0" smtClean="0">
              <a:latin typeface="Times New Roman"/>
              <a:ea typeface="Calibri"/>
            </a:endParaRPr>
          </a:p>
          <a:p>
            <a:endParaRPr lang="uz-Cyrl-UZ" dirty="0">
              <a:latin typeface="Times New Roman"/>
              <a:ea typeface="Calibri"/>
            </a:endParaRPr>
          </a:p>
          <a:p>
            <a:r>
              <a:rPr lang="uz-Cyrl-UZ" dirty="0" smtClean="0">
                <a:latin typeface="Times New Roman"/>
                <a:ea typeface="Calibri"/>
              </a:rPr>
              <a:t>Разберём </a:t>
            </a:r>
            <a:r>
              <a:rPr lang="uz-Cyrl-UZ" dirty="0">
                <a:latin typeface="Times New Roman"/>
                <a:ea typeface="Calibri"/>
              </a:rPr>
              <a:t>подробнее специфику работ с каждой из них.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27846773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355</TotalTime>
  <Words>2574</Words>
  <Application>Microsoft Office PowerPoint</Application>
  <PresentationFormat>Экран (4:3)</PresentationFormat>
  <Paragraphs>277</Paragraphs>
  <Slides>60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60</vt:i4>
      </vt:variant>
    </vt:vector>
  </HeadingPairs>
  <TitlesOfParts>
    <vt:vector size="61" baseType="lpstr">
      <vt:lpstr>Тема Office</vt:lpstr>
      <vt:lpstr>Презентация PowerPoint</vt:lpstr>
      <vt:lpstr>Продвижение публикации в социальных сетях: работа с комментариями</vt:lpstr>
      <vt:lpstr>Содержание сессии:</vt:lpstr>
      <vt:lpstr>Мы не откроем вам Америку...</vt:lpstr>
      <vt:lpstr>Начнём</vt:lpstr>
      <vt:lpstr>Целевая аудитория  и где её искать?</vt:lpstr>
      <vt:lpstr>Кто они?</vt:lpstr>
      <vt:lpstr>Активные пользователи</vt:lpstr>
      <vt:lpstr>Каналы продвижения:  какие именно подойдут лично вам? </vt:lpstr>
      <vt:lpstr>Instagram</vt:lpstr>
      <vt:lpstr>Instagram</vt:lpstr>
      <vt:lpstr>Instagram</vt:lpstr>
      <vt:lpstr>Instagram</vt:lpstr>
      <vt:lpstr>Instagram</vt:lpstr>
      <vt:lpstr>Instagram</vt:lpstr>
      <vt:lpstr>Instagram</vt:lpstr>
      <vt:lpstr>Вконтакте</vt:lpstr>
      <vt:lpstr>Вконтакте</vt:lpstr>
      <vt:lpstr>Вконтакте</vt:lpstr>
      <vt:lpstr>Вконтакте</vt:lpstr>
      <vt:lpstr>Вконтакте</vt:lpstr>
      <vt:lpstr>Вконтакте</vt:lpstr>
      <vt:lpstr>Вконтакте</vt:lpstr>
      <vt:lpstr>Одноклассники </vt:lpstr>
      <vt:lpstr>Одноклассники</vt:lpstr>
      <vt:lpstr>Одноклассники</vt:lpstr>
      <vt:lpstr>Facebook</vt:lpstr>
      <vt:lpstr>Facebook</vt:lpstr>
      <vt:lpstr>Facebook</vt:lpstr>
      <vt:lpstr>Facebook</vt:lpstr>
      <vt:lpstr>Facebook</vt:lpstr>
      <vt:lpstr>Facebook</vt:lpstr>
      <vt:lpstr>Что дальше...</vt:lpstr>
      <vt:lpstr> Продвижение Вконтакте </vt:lpstr>
      <vt:lpstr>Продвижение Вконтакте</vt:lpstr>
      <vt:lpstr>Продвижение Вконтакте</vt:lpstr>
      <vt:lpstr>Продвижение Вконтакте</vt:lpstr>
      <vt:lpstr>Продвижение Вконтакте</vt:lpstr>
      <vt:lpstr>Продвижение Вконтакте</vt:lpstr>
      <vt:lpstr>Продвижение в Instagram </vt:lpstr>
      <vt:lpstr>Продвижение в Instagram</vt:lpstr>
      <vt:lpstr>Продвижение в Instagram</vt:lpstr>
      <vt:lpstr>Продвижение в Instagram</vt:lpstr>
      <vt:lpstr>Продвижение в Instagram</vt:lpstr>
      <vt:lpstr>Продвижение в Одноклассниках</vt:lpstr>
      <vt:lpstr>Продвижение в Одноклассниках</vt:lpstr>
      <vt:lpstr>Продвижение в Одноклассниках</vt:lpstr>
      <vt:lpstr> Продвижение в Facebook </vt:lpstr>
      <vt:lpstr> Продвижение в Facebook </vt:lpstr>
      <vt:lpstr>Продвижение в Facebook</vt:lpstr>
      <vt:lpstr> Продвижение в Facebook </vt:lpstr>
      <vt:lpstr> Продвижение в Facebook </vt:lpstr>
      <vt:lpstr>Работа с комментариями</vt:lpstr>
      <vt:lpstr>Работа с комментариями</vt:lpstr>
      <vt:lpstr>Работа с комментариями</vt:lpstr>
      <vt:lpstr>Работа с комментариями</vt:lpstr>
      <vt:lpstr>Работа с комментариями</vt:lpstr>
      <vt:lpstr>1. Можно удалять только троллинговые комментарии. </vt:lpstr>
      <vt:lpstr>2. Можно удалять комментарии, не соответствующие правилам вашего сообщества. </vt:lpstr>
      <vt:lpstr>Стратегия ответов на комментарии с естественным негативом должна быть следующая: 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home</dc:creator>
  <cp:lastModifiedBy>home</cp:lastModifiedBy>
  <cp:revision>43</cp:revision>
  <dcterms:created xsi:type="dcterms:W3CDTF">2022-10-16T05:03:31Z</dcterms:created>
  <dcterms:modified xsi:type="dcterms:W3CDTF">2022-11-17T05:03:14Z</dcterms:modified>
</cp:coreProperties>
</file>