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0" r:id="rId5"/>
    <p:sldId id="262" r:id="rId6"/>
    <p:sldId id="261" r:id="rId7"/>
    <p:sldId id="263" r:id="rId8"/>
    <p:sldId id="266" r:id="rId9"/>
    <p:sldId id="264" r:id="rId10"/>
    <p:sldId id="269" r:id="rId11"/>
    <p:sldId id="270" r:id="rId12"/>
    <p:sldId id="271" r:id="rId13"/>
    <p:sldId id="272" r:id="rId14"/>
    <p:sldId id="273" r:id="rId15"/>
    <p:sldId id="275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8" r:id="rId29"/>
    <p:sldId id="287" r:id="rId30"/>
    <p:sldId id="289" r:id="rId31"/>
    <p:sldId id="291" r:id="rId32"/>
    <p:sldId id="290" r:id="rId33"/>
    <p:sldId id="293" r:id="rId34"/>
    <p:sldId id="294" r:id="rId35"/>
    <p:sldId id="295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9" autoAdjust="0"/>
    <p:restoredTop sz="89324" autoAdjust="0"/>
  </p:normalViewPr>
  <p:slideViewPr>
    <p:cSldViewPr>
      <p:cViewPr>
        <p:scale>
          <a:sx n="66" d="100"/>
          <a:sy n="66" d="100"/>
        </p:scale>
        <p:origin x="-13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90A4-C8B3-49F3-B928-5D0BACE8D860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CAB-7594-4920-9FF0-60DDADD63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462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90A4-C8B3-49F3-B928-5D0BACE8D860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CAB-7594-4920-9FF0-60DDADD63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803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90A4-C8B3-49F3-B928-5D0BACE8D860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CAB-7594-4920-9FF0-60DDADD63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97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90A4-C8B3-49F3-B928-5D0BACE8D860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CAB-7594-4920-9FF0-60DDADD63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49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90A4-C8B3-49F3-B928-5D0BACE8D860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CAB-7594-4920-9FF0-60DDADD63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58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90A4-C8B3-49F3-B928-5D0BACE8D860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CAB-7594-4920-9FF0-60DDADD63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797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90A4-C8B3-49F3-B928-5D0BACE8D860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CAB-7594-4920-9FF0-60DDADD63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72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90A4-C8B3-49F3-B928-5D0BACE8D860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CAB-7594-4920-9FF0-60DDADD63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12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90A4-C8B3-49F3-B928-5D0BACE8D860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CAB-7594-4920-9FF0-60DDADD63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67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90A4-C8B3-49F3-B928-5D0BACE8D860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CAB-7594-4920-9FF0-60DDADD63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784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90A4-C8B3-49F3-B928-5D0BACE8D860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CAB-7594-4920-9FF0-60DDADD63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227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E90A4-C8B3-49F3-B928-5D0BACE8D860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17CAB-7594-4920-9FF0-60DDADD63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7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OT1AX5-I5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84" y="332656"/>
            <a:ext cx="3816424" cy="18002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13711"/>
            <a:ext cx="4597432" cy="161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94194"/>
            <a:ext cx="7920881" cy="3866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233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Так, что такое чек-лист?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Начнем с примера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Каждый из нас сортирует свои дела с учетом большого количества задач и их важности.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проблема, с которой сталкиваются все –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задач бесконечен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  будут правильно организованы дела и определены важные задачи, создастся  немало беспорядка.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Что-либо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забыть легко, но исправлять  обычно труднее, чем воспринимать правильно в первый раз.  Для этого есть решение!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это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чек-лист.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289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В жизни каждого человека  есть повторяющиеся 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движения 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72816"/>
            <a:ext cx="3393951" cy="352839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Они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могут быть связаны с личными задачами, организацией проектов работ и другими решениями, требующими упорядочение информации.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Основной целью составления контрольных списков является не упускать из виду важные вещи. 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1221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Каковы чек-листы, отвечающие 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 людей?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Чек-лист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представляет собой подробную классификацию задач и разделяет сложные процессы на мелкие  этапы.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Он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включает в себя список работ, отражающий способы выполнения определенных процессов, осуществляемых  с детальными показателями для достижения хороших результатов.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Он обеспечивает последовательность правильных действий и помогает помнить о важных шагах и не пропускать их. 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ts val="2700"/>
              </a:lnSpc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 Чек-листы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предназначены  для :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ea typeface="Calibri"/>
              <a:cs typeface="Times New Roman"/>
            </a:endParaRPr>
          </a:p>
          <a:p>
            <a:pPr lvl="0">
              <a:lnSpc>
                <a:spcPts val="2700"/>
              </a:lnSpc>
              <a:buFont typeface="Symbol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описания точных процессов и целей;</a:t>
            </a:r>
            <a:endParaRPr lang="ru-RU" sz="2400" dirty="0">
              <a:ea typeface="Calibri"/>
              <a:cs typeface="Times New Roman"/>
            </a:endParaRPr>
          </a:p>
          <a:p>
            <a:pPr lvl="0">
              <a:lnSpc>
                <a:spcPts val="2700"/>
              </a:lnSpc>
              <a:buFont typeface="Symbol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регулярного проведения проверок.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2697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Любой  чек-лист подчиняется определенным  правилам,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например: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ек-лист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для эффективной рекламы деятельности компании.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Пример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включает в себя действия, выполняемые каждый день в определенное время.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Задачи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списке могут повторяться или не повторяться. 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72816"/>
            <a:ext cx="3600400" cy="3960440"/>
          </a:xfrm>
        </p:spPr>
      </p:pic>
    </p:spTree>
    <p:extLst>
      <p:ext uri="{BB962C8B-B14F-4D97-AF65-F5344CB8AC3E}">
        <p14:creationId xmlns:p14="http://schemas.microsoft.com/office/powerpoint/2010/main" val="1282255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чего нужны чек-листы? </a:t>
            </a:r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4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сожалению, возможности человеческого мозга не безграничны.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кратковременная память может включать в себя одновременно  три-четыре напоминания, последовательность действий или важные вещи.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сложный и состоит из более 10 этапов, велика вероятность упустить  некоторые этапы, просто забыв о них.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сравнить мозг с компьютером, то можно понять, что проблема заключается не в отсутствии свободного места на жестком диске, а в загрузке информации.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Из-за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что все вещи не записаны, информация в нашу голову поступает очень быстро.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Вокруг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новых фактов и событий, которые нельзя забывать, а мы не можем все держать в голове.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1563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764704"/>
            <a:ext cx="7787208" cy="554461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 сбалансировании рабочих и личных вопросов, если не  управлять задачами осознанно, легко можно пропустить важные мысли. Чек-лист является эффективным и продуктивным средством, способствующим решению данной проблемы. 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Хорошо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составленный чек-лист поможет снять душевное напряжение, когда  вы пытаетесь вспомнить, что должно быть сделано. И это интересный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мотиватор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Каждый раз отмечая, что тот или иной пункт выполнен, человек чувствует, что он достигает цели. Выделяемые в этот момент 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эндорфины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  делают данный процесс более эффективным. 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Чек-листы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полезны как для  личных, так и в профессиональных дел. Вы только должны знать, как повысить их назначение.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704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имеет разные форматы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Чек-листы 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– это список, составленный в разных формах – в тетради, смартфоне или на доске.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00808"/>
            <a:ext cx="4038600" cy="3373953"/>
          </a:xfrm>
        </p:spPr>
      </p:pic>
    </p:spTree>
    <p:extLst>
      <p:ext uri="{BB962C8B-B14F-4D97-AF65-F5344CB8AC3E}">
        <p14:creationId xmlns:p14="http://schemas.microsoft.com/office/powerpoint/2010/main" val="612945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Это база данных, 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состоящая 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из двух площадей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Перед выполнением процесса «площадь подтверждения» еще не определена, есть только список. </a:t>
            </a:r>
          </a:p>
          <a:p>
            <a:pPr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 выполнении задач или  проверке условий вы делаете удобные для вас отметки на листе , показывающие проведение элементарной проверки и конец действия. 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123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отличаются чек-листы 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списка задач?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Отличие чек-листа  от списка задач и инструкций заключается в том, что чек-листы обычно включают в себя показатели о выполнении определенной задачи, для  реализации которой  необходимо выполнить определенные  шаги.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Например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, чек-лист, который вы составляете,  если собираетесь готовить торт, включает  продукты, наличие которых необходимо проверить, чтобы торт получился полноценным.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Если вы пропустите что-либо в чек-листе, то и в этом случае можно приготовить торт, однако данный список поможет вам сделать свой торт еще вкуснее.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То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есть,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именно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чек-лист помогает провести  полноценные и последовательные работы, выполнить задачи еще быстрее и более эффективно.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7114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Чек-лист – надежный помощник 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24" y="1556792"/>
            <a:ext cx="3121152" cy="386696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гарантирует учет всех важных моментов и создает условия для выполнения работ на высшем уровне, минимизировав ошибки. </a:t>
            </a:r>
          </a:p>
        </p:txBody>
      </p:sp>
    </p:spTree>
    <p:extLst>
      <p:ext uri="{BB962C8B-B14F-4D97-AF65-F5344CB8AC3E}">
        <p14:creationId xmlns:p14="http://schemas.microsoft.com/office/powerpoint/2010/main" val="1848324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Качественный контент на тему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межстрановых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приграничных проблем в локальных медиа. Работа над контентом при помощи чек-листа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4"/>
            <a:ext cx="5592318" cy="307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542316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>
              <a:spcBef>
                <a:spcPts val="100"/>
              </a:spcBef>
            </a:pPr>
            <a:r>
              <a:rPr lang="en-US" sz="3200" spc="-30" dirty="0" smtClean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  Dr. </a:t>
            </a:r>
            <a:r>
              <a:rPr lang="en-US" sz="3200" spc="-30" dirty="0" err="1" smtClean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Beruniy</a:t>
            </a:r>
            <a:r>
              <a:rPr lang="en-US" sz="3200" spc="-30" dirty="0" smtClean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200" spc="-30" dirty="0" err="1" smtClean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Alimov</a:t>
            </a:r>
            <a:r>
              <a:rPr lang="en-US" sz="3200" spc="-30" dirty="0" smtClean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,</a:t>
            </a:r>
            <a:r>
              <a:rPr lang="en-US" sz="3200" spc="-65" dirty="0" smtClean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200" spc="-100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media</a:t>
            </a:r>
            <a:r>
              <a:rPr lang="en-US" sz="3200" spc="-60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200" spc="-155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expert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07757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Имеется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ли и в журналистике подобный чек-лист, который отражает  жизненно важные для жизни человека сферы? 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4824"/>
            <a:ext cx="4038600" cy="3816423"/>
          </a:xfrm>
        </p:spPr>
      </p:pic>
    </p:spTree>
    <p:extLst>
      <p:ext uri="{BB962C8B-B14F-4D97-AF65-F5344CB8AC3E}">
        <p14:creationId xmlns:p14="http://schemas.microsoft.com/office/powerpoint/2010/main" val="975745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ли 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журналистике 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подобный чек-лист?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576" y="1916832"/>
            <a:ext cx="3740224" cy="4209331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/>
                <a:ea typeface="Times New Roman"/>
              </a:rPr>
              <a:t>Да, конечно; независимо от того, о чем  вы готовите материал, в журналистике используется чек-лист. </a:t>
            </a:r>
            <a:endParaRPr lang="ru-RU" dirty="0" smtClean="0">
              <a:latin typeface="Times New Roman"/>
              <a:ea typeface="Times New Roman"/>
            </a:endParaRPr>
          </a:p>
          <a:p>
            <a:endParaRPr lang="ru-RU" dirty="0">
              <a:latin typeface="Times New Roman"/>
              <a:ea typeface="Times New Roman"/>
            </a:endParaRPr>
          </a:p>
          <a:p>
            <a:r>
              <a:rPr lang="ru-RU" dirty="0" smtClean="0">
                <a:latin typeface="Times New Roman"/>
                <a:ea typeface="Times New Roman"/>
              </a:rPr>
              <a:t>Этот </a:t>
            </a:r>
            <a:r>
              <a:rPr lang="ru-RU" dirty="0">
                <a:latin typeface="Times New Roman"/>
                <a:ea typeface="Times New Roman"/>
              </a:rPr>
              <a:t>чек-лист носит  рекомендательный характер, и вы сами можете добавлять в него ряд критериев или составлять свой  чек-лист. 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6056" y="1916832"/>
            <a:ext cx="3610744" cy="4209331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/>
                <a:ea typeface="Times New Roman"/>
              </a:rPr>
              <a:t>Уточнение качества контента чек-листа в журналистике может оказаться полезным делом.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3414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600" y="1600200"/>
            <a:ext cx="3524200" cy="4525963"/>
          </a:xfrm>
        </p:spPr>
        <p:txBody>
          <a:bodyPr/>
          <a:lstStyle/>
          <a:p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же полезны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чек-листы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журналистов? 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055" y="1600200"/>
            <a:ext cx="3230890" cy="4525963"/>
          </a:xfrm>
        </p:spPr>
      </p:pic>
    </p:spTree>
    <p:extLst>
      <p:ext uri="{BB962C8B-B14F-4D97-AF65-F5344CB8AC3E}">
        <p14:creationId xmlns:p14="http://schemas.microsoft.com/office/powerpoint/2010/main" val="1383032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rgbClr val="202124"/>
                </a:solidFill>
                <a:latin typeface="Times New Roman"/>
                <a:ea typeface="Times New Roman"/>
              </a:rPr>
              <a:t>Чек-листы могут быть полезны с точки зрения качества материала. </a:t>
            </a:r>
            <a:endParaRPr lang="ru-RU" dirty="0" smtClean="0">
              <a:solidFill>
                <a:srgbClr val="202124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>
              <a:solidFill>
                <a:srgbClr val="202124"/>
              </a:solidFill>
              <a:latin typeface="Times New Roman"/>
              <a:ea typeface="Times New Roman"/>
            </a:endParaRPr>
          </a:p>
          <a:p>
            <a:r>
              <a:rPr lang="ru-RU" dirty="0" smtClean="0">
                <a:solidFill>
                  <a:srgbClr val="202124"/>
                </a:solidFill>
                <a:latin typeface="Times New Roman"/>
                <a:ea typeface="Times New Roman"/>
              </a:rPr>
              <a:t>При </a:t>
            </a:r>
            <a:r>
              <a:rPr lang="ru-RU" dirty="0">
                <a:solidFill>
                  <a:srgbClr val="202124"/>
                </a:solidFill>
                <a:latin typeface="Times New Roman"/>
                <a:ea typeface="Times New Roman"/>
              </a:rPr>
              <a:t>написании каждого сообщения будет целесообразным, если журналисты ответят на </a:t>
            </a:r>
            <a:r>
              <a:rPr lang="ru-RU" b="1" dirty="0">
                <a:solidFill>
                  <a:srgbClr val="202124"/>
                </a:solidFill>
                <a:latin typeface="Times New Roman"/>
                <a:ea typeface="Times New Roman"/>
              </a:rPr>
              <a:t>следующие шесть вопросов: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lvl="0">
              <a:lnSpc>
                <a:spcPts val="2700"/>
              </a:lnSpc>
              <a:buFont typeface="Wingdings" panose="05000000000000000000" pitchFamily="2" charset="2"/>
              <a:buChar char="ü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dirty="0">
                <a:solidFill>
                  <a:srgbClr val="00B050"/>
                </a:solidFill>
                <a:latin typeface="Times New Roman"/>
                <a:ea typeface="Times New Roman"/>
              </a:rPr>
              <a:t>Сказано ли, кто участвует в рассказе? </a:t>
            </a:r>
            <a:endParaRPr lang="ru-RU" b="1" dirty="0">
              <a:solidFill>
                <a:srgbClr val="00B050"/>
              </a:solidFill>
            </a:endParaRPr>
          </a:p>
          <a:p>
            <a:pPr lvl="0">
              <a:lnSpc>
                <a:spcPts val="2700"/>
              </a:lnSpc>
              <a:buFont typeface="Wingdings" panose="05000000000000000000" pitchFamily="2" charset="2"/>
              <a:buChar char="ü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dirty="0">
                <a:solidFill>
                  <a:srgbClr val="00B050"/>
                </a:solidFill>
                <a:latin typeface="Times New Roman"/>
                <a:ea typeface="Times New Roman"/>
              </a:rPr>
              <a:t>Из сообщения ясно ли, где случилось это событие</a:t>
            </a:r>
            <a:r>
              <a:rPr lang="ru-RU" b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?</a:t>
            </a:r>
            <a:endParaRPr lang="ru-RU" b="1" dirty="0">
              <a:solidFill>
                <a:srgbClr val="00B050"/>
              </a:solidFill>
            </a:endParaRPr>
          </a:p>
          <a:p>
            <a:pPr lvl="0">
              <a:lnSpc>
                <a:spcPts val="2700"/>
              </a:lnSpc>
              <a:buFont typeface="Wingdings" panose="05000000000000000000" pitchFamily="2" charset="2"/>
              <a:buChar char="ü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dirty="0">
                <a:solidFill>
                  <a:srgbClr val="00B050"/>
                </a:solidFill>
                <a:latin typeface="Times New Roman"/>
                <a:ea typeface="Times New Roman"/>
              </a:rPr>
              <a:t>Из сообщения ясно ли, когда что-то произошло? </a:t>
            </a:r>
            <a:endParaRPr lang="ru-RU" b="1" dirty="0">
              <a:solidFill>
                <a:srgbClr val="00B050"/>
              </a:solidFill>
            </a:endParaRPr>
          </a:p>
          <a:p>
            <a:pPr lvl="0">
              <a:lnSpc>
                <a:spcPts val="2700"/>
              </a:lnSpc>
              <a:buFont typeface="Wingdings" panose="05000000000000000000" pitchFamily="2" charset="2"/>
              <a:buChar char="ü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dirty="0">
                <a:solidFill>
                  <a:srgbClr val="00B050"/>
                </a:solidFill>
                <a:latin typeface="Times New Roman"/>
                <a:ea typeface="Times New Roman"/>
              </a:rPr>
              <a:t>Из сообщения ясно ли, что это такое? </a:t>
            </a:r>
            <a:endParaRPr lang="ru-RU" b="1" dirty="0">
              <a:solidFill>
                <a:srgbClr val="00B050"/>
              </a:solidFill>
            </a:endParaRPr>
          </a:p>
          <a:p>
            <a:pPr lvl="0">
              <a:lnSpc>
                <a:spcPts val="2700"/>
              </a:lnSpc>
              <a:buFont typeface="Wingdings" panose="05000000000000000000" pitchFamily="2" charset="2"/>
              <a:buChar char="ü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b="1" dirty="0" err="1">
                <a:solidFill>
                  <a:srgbClr val="00B050"/>
                </a:solidFill>
                <a:latin typeface="Times New Roman"/>
                <a:ea typeface="Times New Roman"/>
              </a:rPr>
              <a:t>Почему</a:t>
            </a:r>
            <a:r>
              <a:rPr lang="en-US" b="1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/>
                <a:ea typeface="Times New Roman"/>
              </a:rPr>
              <a:t>так</a:t>
            </a:r>
            <a:r>
              <a:rPr lang="en-US" b="1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/>
                <a:ea typeface="Times New Roman"/>
              </a:rPr>
              <a:t>случилось</a:t>
            </a:r>
            <a:r>
              <a:rPr lang="en-US" b="1" dirty="0">
                <a:solidFill>
                  <a:srgbClr val="00B050"/>
                </a:solidFill>
                <a:latin typeface="Times New Roman"/>
                <a:ea typeface="Times New Roman"/>
              </a:rPr>
              <a:t>? </a:t>
            </a:r>
            <a:endParaRPr lang="ru-RU" b="1" dirty="0">
              <a:solidFill>
                <a:srgbClr val="00B050"/>
              </a:solidFill>
            </a:endParaRPr>
          </a:p>
          <a:p>
            <a:pPr lvl="0">
              <a:lnSpc>
                <a:spcPts val="2700"/>
              </a:lnSpc>
              <a:buFont typeface="Wingdings" panose="05000000000000000000" pitchFamily="2" charset="2"/>
              <a:buChar char="ü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b="1" dirty="0" err="1">
                <a:solidFill>
                  <a:srgbClr val="00B050"/>
                </a:solidFill>
                <a:latin typeface="Times New Roman"/>
                <a:ea typeface="Times New Roman"/>
              </a:rPr>
              <a:t>Как</a:t>
            </a:r>
            <a:r>
              <a:rPr lang="en-US" b="1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/>
                <a:ea typeface="Times New Roman"/>
              </a:rPr>
              <a:t>это</a:t>
            </a:r>
            <a:r>
              <a:rPr lang="en-US" b="1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/>
                <a:ea typeface="Times New Roman"/>
              </a:rPr>
              <a:t>случилось</a:t>
            </a:r>
            <a:r>
              <a:rPr lang="en-US" b="1" dirty="0">
                <a:solidFill>
                  <a:srgbClr val="00B050"/>
                </a:solidFill>
                <a:latin typeface="Times New Roman"/>
                <a:ea typeface="Times New Roman"/>
              </a:rPr>
              <a:t>? </a:t>
            </a:r>
            <a:endParaRPr lang="ru-RU" b="1" dirty="0"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50014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4038600" cy="511256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960" y="620688"/>
            <a:ext cx="4474840" cy="5505475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202124"/>
                </a:solidFill>
                <a:latin typeface="Times New Roman"/>
                <a:ea typeface="Times New Roman"/>
              </a:rPr>
              <a:t>Помимо  этих вопросов журналисты  могут составлять свои собственные  чек-листы. </a:t>
            </a:r>
            <a:endParaRPr lang="ru-RU" dirty="0" smtClean="0">
              <a:solidFill>
                <a:srgbClr val="202124"/>
              </a:solidFill>
              <a:latin typeface="Times New Roman"/>
              <a:ea typeface="Times New Roman"/>
            </a:endParaRPr>
          </a:p>
          <a:p>
            <a:endParaRPr lang="ru-RU" dirty="0">
              <a:solidFill>
                <a:srgbClr val="202124"/>
              </a:solidFill>
              <a:latin typeface="Times New Roman"/>
              <a:ea typeface="Times New Roman"/>
            </a:endParaRPr>
          </a:p>
          <a:p>
            <a:r>
              <a:rPr lang="ru-RU" dirty="0" smtClean="0">
                <a:solidFill>
                  <a:srgbClr val="202124"/>
                </a:solidFill>
                <a:latin typeface="Times New Roman"/>
                <a:ea typeface="Times New Roman"/>
              </a:rPr>
              <a:t>Например</a:t>
            </a:r>
            <a:r>
              <a:rPr lang="ru-RU" dirty="0">
                <a:solidFill>
                  <a:srgbClr val="202124"/>
                </a:solidFill>
                <a:latin typeface="Times New Roman"/>
                <a:ea typeface="Times New Roman"/>
              </a:rPr>
              <a:t>, это могут быть чек-листы, которые помогут вам подготовить рассказы, затрагивающие вопросы  справедливости и сбалансированности  вашей жизни, разнообразия источников, вклада в демократию и решение </a:t>
            </a:r>
            <a:r>
              <a:rPr lang="ru-RU" dirty="0" smtClean="0">
                <a:solidFill>
                  <a:srgbClr val="202124"/>
                </a:solidFill>
                <a:latin typeface="Times New Roman"/>
                <a:ea typeface="Times New Roman"/>
              </a:rPr>
              <a:t>конфликтов.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2055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ысокие стандарты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Чек-листы напоминают вам о важных вещах, тем самым являясь средством установления  высоких стандартов и соответствия им в качестве журналиста. </a:t>
            </a:r>
            <a:endParaRPr lang="ru-RU" dirty="0" smtClean="0">
              <a:solidFill>
                <a:srgbClr val="202124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dirty="0">
              <a:solidFill>
                <a:srgbClr val="202124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 smtClean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Процесс </a:t>
            </a:r>
            <a:r>
              <a:rPr lang="ru-RU" dirty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составления чек-листа включает в себя учет важных моментов и того, что должно быть оценено глубже.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Если мы будем работать над чек-листами с другими журналистами, это даст возможность согласовать, что имеется в виду, когда речь идет о качественной журналистике по определенной теме. 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0826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Чек-листы могут быть очень полезным инструментом для журналистов и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блогеров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, планирующих готовить материалы по таким темам, как </a:t>
            </a:r>
            <a:r>
              <a:rPr lang="ru-RU" dirty="0" err="1" smtClean="0">
                <a:latin typeface="Times New Roman"/>
                <a:ea typeface="Times New Roman"/>
                <a:cs typeface="Times New Roman"/>
              </a:rPr>
              <a:t>межстрановые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приграничные проблемы, религиозная терпимость и </a:t>
            </a:r>
            <a:r>
              <a:rPr lang="ru-RU" dirty="0" err="1" smtClean="0">
                <a:latin typeface="Times New Roman"/>
                <a:ea typeface="Times New Roman"/>
                <a:cs typeface="Times New Roman"/>
              </a:rPr>
              <a:t>тд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 smtClean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Предлагаемый нами список разработан группой журналистов и может помочь  лучше готовить сообщения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по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этим темам. 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4245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6948548"/>
              </p:ext>
            </p:extLst>
          </p:nvPr>
        </p:nvGraphicFramePr>
        <p:xfrm>
          <a:off x="611560" y="566403"/>
          <a:ext cx="8064896" cy="5663382"/>
        </p:xfrm>
        <a:graphic>
          <a:graphicData uri="http://schemas.openxmlformats.org/drawingml/2006/table">
            <a:tbl>
              <a:tblPr firstRow="1" firstCol="1" bandRow="1"/>
              <a:tblGrid>
                <a:gridCol w="4644759"/>
                <a:gridCol w="1712226"/>
                <a:gridCol w="1707911"/>
              </a:tblGrid>
              <a:tr h="1642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КРИТЕРИИ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ЧЕК-ЛИСТ НА ОСНОВЕ КРИТЕРИЕВ ОЦЕНКИ КОНТЕНТА</a:t>
                      </a:r>
                      <a:endParaRPr kumimoji="0" lang="ru-RU" alt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7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Материал не продвигает ни одну из сторон</a:t>
                      </a: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Материал не подавляет ни одну из сторон</a:t>
                      </a:r>
                      <a:endParaRPr lang="ru-RU" sz="1050" b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Баланс точек зрения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Нейтральность</a:t>
                      </a:r>
                      <a:endParaRPr lang="ru-RU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Легкость восприятия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Погружение в контекст истории/ситуации/конфликта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Использование источников информации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Наличие «жизненной истории»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Использование конфликт-чувствительного языка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Полезность и действенность репортажей/материалов о свободе вероисповедания</a:t>
                      </a:r>
                      <a:endParaRPr lang="ru-RU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Вовлеченность женщин</a:t>
                      </a: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8064A2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573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составить чек-лист 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2816"/>
            <a:ext cx="3168352" cy="360039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72816"/>
            <a:ext cx="3095054" cy="4032447"/>
          </a:xfrm>
        </p:spPr>
      </p:pic>
    </p:spTree>
    <p:extLst>
      <p:ext uri="{BB962C8B-B14F-4D97-AF65-F5344CB8AC3E}">
        <p14:creationId xmlns:p14="http://schemas.microsoft.com/office/powerpoint/2010/main" val="2417268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составить чек-лист </a:t>
            </a:r>
            <a:r>
              <a:rPr lang="en-US" sz="36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/>
          <a:lstStyle/>
          <a:p>
            <a:pPr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Отвечая на вышеуказанные критерии </a:t>
            </a:r>
            <a:endParaRPr lang="en-US" dirty="0" smtClean="0"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ts val="2700"/>
              </a:lnSpc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  <a:cs typeface="Times New Roman"/>
              </a:rPr>
              <a:t>   </a:t>
            </a:r>
            <a:r>
              <a:rPr lang="ru-RU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ДА»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или </a:t>
            </a:r>
            <a:endParaRPr lang="en-US" dirty="0" smtClean="0"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ts val="2700"/>
              </a:lnSpc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  <a:cs typeface="Times New Roman"/>
              </a:rPr>
              <a:t>   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НЕТ», </a:t>
            </a:r>
            <a:endParaRPr lang="en-US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ts val="2700"/>
              </a:lnSpc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  <a:cs typeface="Times New Roman"/>
              </a:rPr>
              <a:t>  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вы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можете работать с чек-листом. </a:t>
            </a:r>
            <a:endParaRPr lang="en-US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800" dirty="0">
              <a:latin typeface="Times New Roman"/>
              <a:ea typeface="Calibri"/>
              <a:cs typeface="Times New Roman"/>
            </a:endParaRPr>
          </a:p>
          <a:p>
            <a:r>
              <a:rPr lang="ru-RU" dirty="0" smtClean="0">
                <a:solidFill>
                  <a:srgbClr val="202124"/>
                </a:solidFill>
                <a:latin typeface="Times New Roman"/>
                <a:ea typeface="Times New Roman"/>
              </a:rPr>
              <a:t>Если </a:t>
            </a:r>
            <a:r>
              <a:rPr lang="ru-RU" dirty="0">
                <a:solidFill>
                  <a:srgbClr val="202124"/>
                </a:solidFill>
                <a:latin typeface="Times New Roman"/>
                <a:ea typeface="Times New Roman"/>
              </a:rPr>
              <a:t>Вы хотите разработать чек-лист для себя, целесообразно представить вам общие показатели.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103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sz="36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</a:t>
            </a:r>
            <a:r>
              <a:rPr lang="ru-RU" sz="3600" b="1" dirty="0" err="1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ый</a:t>
            </a:r>
            <a:r>
              <a:rPr lang="ru-RU" sz="36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медиа контент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12776"/>
            <a:ext cx="7869560" cy="5030019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публикации пользовались спросом и были полезными, нужно знать кому вы его адресуете. Это в полной мере относиться и при создании качественного контента.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коллеги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допускают ошибку, ориентируясь при создании материалов на свой личный вкус, предполагая, что аудитории это так же понравится.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себе это совершенно не плохо, но есть одно но: это может не соответствовать интересам пользователя.</a:t>
            </a:r>
          </a:p>
        </p:txBody>
      </p:sp>
    </p:spTree>
    <p:extLst>
      <p:ext uri="{BB962C8B-B14F-4D97-AF65-F5344CB8AC3E}">
        <p14:creationId xmlns:p14="http://schemas.microsoft.com/office/powerpoint/2010/main" val="29209389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 учитывать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точки зрения: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402832" cy="496855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своей цели, составьте контрольные вопросы.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z-Cyrl-U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z-Cyrl-U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орошо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составленные контрольные вопросы помогают извлечь самую важную информацию.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никому не нужна бесполезная информация, и человек, ценящий свое время, не захочет тратить его  на общие вещи.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00808"/>
            <a:ext cx="3528392" cy="4032447"/>
          </a:xfrm>
        </p:spPr>
      </p:pic>
    </p:spTree>
    <p:extLst>
      <p:ext uri="{BB962C8B-B14F-4D97-AF65-F5344CB8AC3E}">
        <p14:creationId xmlns:p14="http://schemas.microsoft.com/office/powerpoint/2010/main" val="2388364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08720"/>
            <a:ext cx="7859216" cy="521744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 smtClean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Контрольные </a:t>
            </a:r>
            <a:r>
              <a:rPr lang="ru-RU" dirty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вопросы должны логически дополнять друг друга. Логически составленные контрольные вопросы могут состоять из нескольких критериев</a:t>
            </a:r>
            <a:r>
              <a:rPr lang="ru-RU" dirty="0" smtClean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indent="0">
              <a:lnSpc>
                <a:spcPts val="2700"/>
              </a:lnSpc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 smtClean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Каждый </a:t>
            </a:r>
            <a:r>
              <a:rPr lang="ru-RU" dirty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критерий должен обозначаться простым и конкретным образом. </a:t>
            </a:r>
            <a:endParaRPr lang="ru-RU" dirty="0" smtClean="0">
              <a:solidFill>
                <a:srgbClr val="202124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dirty="0">
              <a:solidFill>
                <a:srgbClr val="202124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 smtClean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Например</a:t>
            </a:r>
            <a:r>
              <a:rPr lang="ru-RU" dirty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, в ситуации «Насколько комната чиста?», не ограничиваясь оценкой 1-5, лучше спрашивать, «Чистый ли пол?», «Чистый ли стол?». </a:t>
            </a:r>
            <a:endParaRPr lang="ru-RU" dirty="0" smtClean="0">
              <a:solidFill>
                <a:srgbClr val="202124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dirty="0">
              <a:solidFill>
                <a:srgbClr val="202124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 smtClean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На </a:t>
            </a:r>
            <a:r>
              <a:rPr lang="ru-RU" dirty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ответы «Да» или «Нет» можно добавить оценки «удовлетворительно», «в высшей степени».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6363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 учитывать </a:t>
            </a:r>
            <a:r>
              <a:rPr lang="en-US" sz="3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точки зрения: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ts val="27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 smtClean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Каждый </a:t>
            </a:r>
            <a:r>
              <a:rPr lang="ru-RU" dirty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вопрос должен быть направлен на одну сторону дела</a:t>
            </a:r>
            <a:r>
              <a:rPr lang="ru-RU" dirty="0" smtClean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>
              <a:lnSpc>
                <a:spcPts val="27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ts val="27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 smtClean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Нам </a:t>
            </a:r>
            <a:r>
              <a:rPr lang="ru-RU" dirty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необходимо определить границы каждого вопроса</a:t>
            </a:r>
            <a:r>
              <a:rPr lang="ru-RU" dirty="0" smtClean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>
              <a:lnSpc>
                <a:spcPts val="27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ts val="27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 smtClean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Каждый </a:t>
            </a:r>
            <a:r>
              <a:rPr lang="ru-RU" dirty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вопрос должен быть кратким и целенаправленным. 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23027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z-Cyrl-UZ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ыводы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pPr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Итак, </a:t>
            </a:r>
            <a:r>
              <a:rPr lang="ru-RU" dirty="0" smtClean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вы </a:t>
            </a:r>
            <a:r>
              <a:rPr lang="ru-RU" dirty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ознакомились с чек-листами,  списком контрольных вопросов, поняли важность составления чек-листов для журналиста  и того  чему должно быть уделено внимание в чек-листах. </a:t>
            </a:r>
            <a:endParaRPr lang="ru-RU" dirty="0" smtClean="0">
              <a:solidFill>
                <a:srgbClr val="202124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dirty="0">
              <a:solidFill>
                <a:srgbClr val="202124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 smtClean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Мы </a:t>
            </a:r>
            <a:r>
              <a:rPr lang="ru-RU" dirty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думаем, что после завершения работы над материалом при проверке его качества и в процессе практической работы вы вновь обратитесь к данному чек-листу. 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7806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Times New Roman"/>
              </a:rPr>
              <a:t>Вопросы: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>
            <a:normAutofit fontScale="92500"/>
          </a:bodyPr>
          <a:lstStyle/>
          <a:p>
            <a:pPr lvl="0">
              <a:lnSpc>
                <a:spcPts val="2700"/>
              </a:lnSpc>
              <a:spcAft>
                <a:spcPts val="1000"/>
              </a:spcAft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Что 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такое чек-лист? </a:t>
            </a:r>
            <a:endParaRPr lang="ru-RU" sz="2800" dirty="0">
              <a:ea typeface="Calibri"/>
              <a:cs typeface="Times New Roman"/>
            </a:endParaRPr>
          </a:p>
          <a:p>
            <a:pPr lvl="0">
              <a:lnSpc>
                <a:spcPts val="2700"/>
              </a:lnSpc>
              <a:spcAft>
                <a:spcPts val="1000"/>
              </a:spcAft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На каком этапе подготовки материала вы бы хотели воспользоваться чек-листами? </a:t>
            </a:r>
            <a:endParaRPr lang="ru-RU" sz="2800" dirty="0">
              <a:ea typeface="Calibri"/>
              <a:cs typeface="Times New Roman"/>
            </a:endParaRPr>
          </a:p>
          <a:p>
            <a:pPr lvl="0">
              <a:lnSpc>
                <a:spcPts val="2700"/>
              </a:lnSpc>
              <a:spcAft>
                <a:spcPts val="1000"/>
              </a:spcAft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Проверяете  ли вы при помощи чек-листов написанный вами материал? </a:t>
            </a:r>
            <a:endParaRPr lang="ru-RU" sz="2800" dirty="0">
              <a:ea typeface="Calibri"/>
              <a:cs typeface="Times New Roman"/>
            </a:endParaRPr>
          </a:p>
          <a:p>
            <a:pPr lvl="0">
              <a:lnSpc>
                <a:spcPts val="2700"/>
              </a:lnSpc>
              <a:spcAft>
                <a:spcPts val="1000"/>
              </a:spcAft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Появилось ли у вас намерение составить свой авторский чек-лист? </a:t>
            </a:r>
            <a:endParaRPr lang="ru-RU" sz="2800" dirty="0">
              <a:ea typeface="Calibri"/>
              <a:cs typeface="Times New Roman"/>
            </a:endParaRPr>
          </a:p>
          <a:p>
            <a:pPr lvl="0">
              <a:lnSpc>
                <a:spcPts val="2700"/>
              </a:lnSpc>
              <a:spcAft>
                <a:spcPts val="1000"/>
              </a:spcAft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Как вы оцениваете место чек-листа при  проверке качества контента?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63269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Использованная литература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72816"/>
            <a:ext cx="3668216" cy="420838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4048" y="1600200"/>
            <a:ext cx="3682752" cy="4525963"/>
          </a:xfrm>
        </p:spPr>
        <p:txBody>
          <a:bodyPr/>
          <a:lstStyle/>
          <a:p>
            <a:pPr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2400" dirty="0">
              <a:ea typeface="Calibri"/>
              <a:cs typeface="Times New Roman"/>
            </a:endParaRPr>
          </a:p>
          <a:p>
            <a:pPr marL="0" lvl="0" indent="0">
              <a:lnSpc>
                <a:spcPts val="27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 smtClean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 Питер </a:t>
            </a:r>
            <a:r>
              <a:rPr lang="ru-RU" dirty="0" err="1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ду</a:t>
            </a:r>
            <a:r>
              <a:rPr lang="ru-RU" dirty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Туа</a:t>
            </a:r>
            <a:r>
              <a:rPr lang="ru-RU" dirty="0" smtClean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    </a:t>
            </a:r>
          </a:p>
          <a:p>
            <a:pPr marL="0" lvl="0" indent="0">
              <a:lnSpc>
                <a:spcPts val="27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dirty="0">
              <a:solidFill>
                <a:srgbClr val="202124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>
              <a:lnSpc>
                <a:spcPts val="27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“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Руководство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для тренеров в области СМИ по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коучингу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менторингу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”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3643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z-Cyrl-UZ" sz="36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</a:t>
            </a:r>
            <a:r>
              <a:rPr lang="ru-RU" sz="3600" b="1" dirty="0" err="1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ый</a:t>
            </a:r>
            <a:r>
              <a:rPr lang="ru-RU" sz="36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медиа </a:t>
            </a:r>
            <a:r>
              <a:rPr lang="ru-RU" sz="36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 – ЭТО!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600" y="1600200"/>
            <a:ext cx="4032448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 мнение..?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12776"/>
            <a:ext cx="3384375" cy="4320480"/>
          </a:xfrm>
        </p:spPr>
      </p:pic>
    </p:spTree>
    <p:extLst>
      <p:ext uri="{BB962C8B-B14F-4D97-AF65-F5344CB8AC3E}">
        <p14:creationId xmlns:p14="http://schemas.microsoft.com/office/powerpoint/2010/main" val="383919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сессии сегодня вы:</a:t>
            </a: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92514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представление – что такое  чек-лист;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Узнаете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месте чек-листа в работе журналиста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чек-лист, составленный профессионалами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Узнаете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том, на что следует обратить внимание при составлении своих личных чек-листов.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744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чек-лист? </a:t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47260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пилот знает, что такое чек-лист. В целом, авиация является отраслью, предоставившей миру чек-листы.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Когда-то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авиаторов процесс управления самолетом был таким сложным, что для обеспечения безопасности полетов стали осознавать необходимость в дополнительных инструментах для слежения даже за  самыми маленькими процессами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сих пор использование чек-листов важно для пилотов.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24744"/>
            <a:ext cx="4028256" cy="4608512"/>
          </a:xfrm>
        </p:spPr>
      </p:pic>
    </p:spTree>
    <p:extLst>
      <p:ext uri="{BB962C8B-B14F-4D97-AF65-F5344CB8AC3E}">
        <p14:creationId xmlns:p14="http://schemas.microsoft.com/office/powerpoint/2010/main" val="3259421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z-Cyrl-UZ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Хирургия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44824"/>
            <a:ext cx="3672408" cy="367240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038600" cy="435334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механизм активно используется хирургами при подготовке и проведении операций для учета десятков важных факторов.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945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чек-лист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(видео)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556792"/>
            <a:ext cx="7992888" cy="4525963"/>
          </a:xfrm>
        </p:spPr>
        <p:txBody>
          <a:bodyPr/>
          <a:lstStyle/>
          <a:p>
            <a:endParaRPr lang="ru-RU" dirty="0" smtClean="0">
              <a:hlinkClick r:id="rId2"/>
            </a:endParaRPr>
          </a:p>
          <a:p>
            <a:endParaRPr lang="ru-RU" dirty="0">
              <a:hlinkClick r:id="rId2"/>
            </a:endParaRPr>
          </a:p>
          <a:p>
            <a:pPr marL="0" indent="0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www.youtube.com/watch?v=FOT1AX5-I58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766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что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такое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чек-лист 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журналиста? 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1600200"/>
            <a:ext cx="3668216" cy="4525963"/>
          </a:xfrm>
        </p:spPr>
        <p:txBody>
          <a:bodyPr/>
          <a:lstStyle/>
          <a:p>
            <a:endParaRPr lang="uz-Cyrl-UZ" dirty="0" smtClean="0"/>
          </a:p>
          <a:p>
            <a:endParaRPr lang="uz-Cyrl-UZ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z-Cyrl-UZ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z-Cyrl-UZ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 ответ...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060848"/>
            <a:ext cx="4341291" cy="3456384"/>
          </a:xfrm>
        </p:spPr>
      </p:pic>
    </p:spTree>
    <p:extLst>
      <p:ext uri="{BB962C8B-B14F-4D97-AF65-F5344CB8AC3E}">
        <p14:creationId xmlns:p14="http://schemas.microsoft.com/office/powerpoint/2010/main" val="2365118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1559</Words>
  <Application>Microsoft Office PowerPoint</Application>
  <PresentationFormat>Экран (4:3)</PresentationFormat>
  <Paragraphs>214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Качественный контент на тему межстрановых приграничных проблем в локальных медиа. Работа над контентом при помощи чек-листа</vt:lpstr>
      <vt:lpstr>Качественный медиа контент</vt:lpstr>
      <vt:lpstr>Качественный медиа контент – ЭТО!</vt:lpstr>
      <vt:lpstr> Во время сессии сегодня вы: </vt:lpstr>
      <vt:lpstr>Что такое чек-лист?  </vt:lpstr>
      <vt:lpstr>Хирургия</vt:lpstr>
      <vt:lpstr>Что такое чек-лист? (видео)</vt:lpstr>
      <vt:lpstr>А что такое чек-лист  для журналиста? </vt:lpstr>
      <vt:lpstr>Так, что такое чек-лист? </vt:lpstr>
      <vt:lpstr>В жизни каждого человека  есть повторяющиеся движения  </vt:lpstr>
      <vt:lpstr>Каковы чек-листы, отвечающие  за жизни людей? </vt:lpstr>
      <vt:lpstr>Любой  чек-лист подчиняется определенным  правилам, например:</vt:lpstr>
      <vt:lpstr>Для чего нужны чек-листы?  </vt:lpstr>
      <vt:lpstr>Презентация PowerPoint</vt:lpstr>
      <vt:lpstr>Он имеет разные форматы</vt:lpstr>
      <vt:lpstr>Это база данных,  состоящая из двух площадей</vt:lpstr>
      <vt:lpstr>Чем отличаются чек-листы  от списка задач?</vt:lpstr>
      <vt:lpstr>Чек-лист – надежный помощник </vt:lpstr>
      <vt:lpstr>Вопрос:</vt:lpstr>
      <vt:lpstr>Имеется ли в журналистике  подобный чек-лист?</vt:lpstr>
      <vt:lpstr>Вопрос:</vt:lpstr>
      <vt:lpstr>Ответ:</vt:lpstr>
      <vt:lpstr>Презентация PowerPoint</vt:lpstr>
      <vt:lpstr>Высокие стандарты</vt:lpstr>
      <vt:lpstr>Пример</vt:lpstr>
      <vt:lpstr>Презентация PowerPoint</vt:lpstr>
      <vt:lpstr>Как составить чек-лист ?</vt:lpstr>
      <vt:lpstr>Как составить чек-лист ?</vt:lpstr>
      <vt:lpstr>Вы можете учитывать  следующие точки зрения: </vt:lpstr>
      <vt:lpstr>Презентация PowerPoint</vt:lpstr>
      <vt:lpstr>Вы можете учитывать  следующие точки зрения: </vt:lpstr>
      <vt:lpstr>Выводы</vt:lpstr>
      <vt:lpstr>Вопросы:</vt:lpstr>
      <vt:lpstr> Использованная литература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22</cp:revision>
  <dcterms:created xsi:type="dcterms:W3CDTF">2022-10-16T05:03:31Z</dcterms:created>
  <dcterms:modified xsi:type="dcterms:W3CDTF">2022-10-17T04:29:32Z</dcterms:modified>
</cp:coreProperties>
</file>